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399288" cy="43919775"/>
  <p:notesSz cx="29459238" cy="419862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10205">
          <p15:clr>
            <a:srgbClr val="A4A3A4"/>
          </p15:clr>
        </p15:guide>
        <p15:guide id="2" orient="horz" pos="1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716C"/>
    <a:srgbClr val="292574"/>
    <a:srgbClr val="93D49E"/>
    <a:srgbClr val="85CE97"/>
    <a:srgbClr val="FF9797"/>
    <a:srgbClr val="FDF709"/>
    <a:srgbClr val="F44EC5"/>
    <a:srgbClr val="EF75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225" autoAdjust="0"/>
    <p:restoredTop sz="96532" autoAdjust="0"/>
  </p:normalViewPr>
  <p:slideViewPr>
    <p:cSldViewPr snapToGrid="0" snapToObjects="1">
      <p:cViewPr varScale="1">
        <p:scale>
          <a:sx n="12" d="100"/>
          <a:sy n="12" d="100"/>
        </p:scale>
        <p:origin x="2064" y="132"/>
      </p:cViewPr>
      <p:guideLst>
        <p:guide pos="10205"/>
        <p:guide orient="horz" pos="1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5" y="2"/>
            <a:ext cx="12765668" cy="2106602"/>
          </a:xfrm>
          <a:prstGeom prst="rect">
            <a:avLst/>
          </a:prstGeom>
        </p:spPr>
        <p:txBody>
          <a:bodyPr vert="horz" lIns="390604" tIns="195300" rIns="390604" bIns="195300" rtlCol="0"/>
          <a:lstStyle>
            <a:lvl1pPr algn="l">
              <a:defRPr sz="5200"/>
            </a:lvl1pPr>
          </a:lstStyle>
          <a:p>
            <a:pPr>
              <a:defRPr/>
            </a:pPr>
            <a:endParaRPr lang="fr-FR"/>
          </a:p>
        </p:txBody>
      </p:sp>
      <p:sp>
        <p:nvSpPr>
          <p:cNvPr id="3" name="Espace réservé de la date 2"/>
          <p:cNvSpPr>
            <a:spLocks noGrp="1"/>
          </p:cNvSpPr>
          <p:nvPr>
            <p:ph type="dt" idx="1"/>
          </p:nvPr>
        </p:nvSpPr>
        <p:spPr bwMode="auto">
          <a:xfrm>
            <a:off x="16686753" y="2"/>
            <a:ext cx="12765668" cy="2106602"/>
          </a:xfrm>
          <a:prstGeom prst="rect">
            <a:avLst/>
          </a:prstGeom>
        </p:spPr>
        <p:txBody>
          <a:bodyPr vert="horz" lIns="390604" tIns="195300" rIns="390604" bIns="195300" rtlCol="0"/>
          <a:lstStyle>
            <a:lvl1pPr algn="r">
              <a:defRPr sz="5200"/>
            </a:lvl1pPr>
          </a:lstStyle>
          <a:p>
            <a:pPr>
              <a:defRPr/>
            </a:pPr>
            <a:fld id="{EB84C8BF-0B02-984B-B9F4-5F74E8A9DFB8}" type="datetimeFigureOut">
              <a:rPr lang="fr-FR"/>
              <a:t>05/09/2024</a:t>
            </a:fld>
            <a:endParaRPr lang="fr-FR"/>
          </a:p>
        </p:txBody>
      </p:sp>
      <p:sp>
        <p:nvSpPr>
          <p:cNvPr id="4" name="Espace réservé de l'image des diapositives 3"/>
          <p:cNvSpPr>
            <a:spLocks noGrp="1" noRot="1" noChangeAspect="1"/>
          </p:cNvSpPr>
          <p:nvPr>
            <p:ph type="sldImg" idx="2"/>
          </p:nvPr>
        </p:nvSpPr>
        <p:spPr bwMode="auto">
          <a:xfrm>
            <a:off x="9504363" y="5251450"/>
            <a:ext cx="10450512" cy="14165263"/>
          </a:xfrm>
          <a:prstGeom prst="rect">
            <a:avLst/>
          </a:prstGeom>
          <a:noFill/>
          <a:ln w="12700">
            <a:solidFill>
              <a:prstClr val="black"/>
            </a:solidFill>
          </a:ln>
        </p:spPr>
        <p:txBody>
          <a:bodyPr vert="horz" lIns="390604" tIns="195300" rIns="390604" bIns="195300" rtlCol="0" anchor="ctr"/>
          <a:lstStyle/>
          <a:p>
            <a:pPr>
              <a:defRPr/>
            </a:pPr>
            <a:endParaRPr lang="fr-FR"/>
          </a:p>
        </p:txBody>
      </p:sp>
      <p:sp>
        <p:nvSpPr>
          <p:cNvPr id="5" name="Espace réservé des notes 4"/>
          <p:cNvSpPr>
            <a:spLocks noGrp="1"/>
          </p:cNvSpPr>
          <p:nvPr>
            <p:ph type="body" sz="quarter" idx="3"/>
          </p:nvPr>
        </p:nvSpPr>
        <p:spPr bwMode="auto">
          <a:xfrm>
            <a:off x="2945927" y="20205861"/>
            <a:ext cx="23567389" cy="16532065"/>
          </a:xfrm>
          <a:prstGeom prst="rect">
            <a:avLst/>
          </a:prstGeom>
        </p:spPr>
        <p:txBody>
          <a:bodyPr vert="horz" lIns="390604" tIns="195300" rIns="390604" bIns="195300" rtlCol="0"/>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5" y="39879607"/>
            <a:ext cx="12765668" cy="2106597"/>
          </a:xfrm>
          <a:prstGeom prst="rect">
            <a:avLst/>
          </a:prstGeom>
        </p:spPr>
        <p:txBody>
          <a:bodyPr vert="horz" lIns="390604" tIns="195300" rIns="390604" bIns="195300" rtlCol="0" anchor="b"/>
          <a:lstStyle>
            <a:lvl1pPr algn="l">
              <a:defRPr sz="5200"/>
            </a:lvl1pPr>
          </a:lstStyle>
          <a:p>
            <a:pPr>
              <a:defRPr/>
            </a:pPr>
            <a:endParaRPr lang="fr-FR"/>
          </a:p>
        </p:txBody>
      </p:sp>
      <p:sp>
        <p:nvSpPr>
          <p:cNvPr id="7" name="Espace réservé du numéro de diapositive 6"/>
          <p:cNvSpPr>
            <a:spLocks noGrp="1"/>
          </p:cNvSpPr>
          <p:nvPr>
            <p:ph type="sldNum" sz="quarter" idx="5"/>
          </p:nvPr>
        </p:nvSpPr>
        <p:spPr bwMode="auto">
          <a:xfrm>
            <a:off x="16686753" y="39879607"/>
            <a:ext cx="12765668" cy="2106597"/>
          </a:xfrm>
          <a:prstGeom prst="rect">
            <a:avLst/>
          </a:prstGeom>
        </p:spPr>
        <p:txBody>
          <a:bodyPr vert="horz" lIns="390604" tIns="195300" rIns="390604" bIns="195300" rtlCol="0" anchor="b"/>
          <a:lstStyle>
            <a:lvl1pPr algn="r">
              <a:defRPr sz="5200"/>
            </a:lvl1pPr>
          </a:lstStyle>
          <a:p>
            <a:pPr>
              <a:defRPr/>
            </a:pPr>
            <a:fld id="{AFA2D3C2-EBF8-4B46-91BE-0A59B035B22C}"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9504363" y="5251450"/>
            <a:ext cx="10450512" cy="14165263"/>
          </a:xfrm>
        </p:spPr>
      </p:sp>
      <p:sp>
        <p:nvSpPr>
          <p:cNvPr id="3" name="Espace réservé des notes 2"/>
          <p:cNvSpPr>
            <a:spLocks noGrp="1"/>
          </p:cNvSpPr>
          <p:nvPr>
            <p:ph type="body" idx="1"/>
          </p:nvPr>
        </p:nvSpPr>
        <p:spPr bwMode="auto"/>
        <p:txBody>
          <a:bodyPr/>
          <a:lstStyle/>
          <a:p>
            <a:pPr>
              <a:defRPr/>
            </a:pPr>
            <a:br>
              <a:rPr lang="fr-FR" dirty="0"/>
            </a:br>
            <a:endParaRPr lang="fr-FR" dirty="0"/>
          </a:p>
          <a:p>
            <a:pPr>
              <a:defRPr/>
            </a:pPr>
            <a:r>
              <a:rPr lang="fr-FR" dirty="0"/>
              <a:t>Bloc marque RF </a:t>
            </a:r>
            <a:r>
              <a:rPr lang="fr-FR" dirty="0" err="1"/>
              <a:t>Cerema</a:t>
            </a:r>
            <a:r>
              <a:rPr lang="fr-FR" dirty="0"/>
              <a:t> bloqué. Ne peut pas être modifié en position ni </a:t>
            </a:r>
            <a:endParaRPr dirty="0"/>
          </a:p>
          <a:p>
            <a:pPr>
              <a:defRPr/>
            </a:pPr>
            <a:r>
              <a:rPr lang="fr-FR" dirty="0"/>
              <a:t>en taille</a:t>
            </a:r>
            <a:endParaRPr dirty="0"/>
          </a:p>
          <a:p>
            <a:pPr>
              <a:defRPr/>
            </a:pPr>
            <a:br>
              <a:rPr lang="fr-FR" dirty="0"/>
            </a:br>
            <a:endParaRPr lang="fr-FR" dirty="0"/>
          </a:p>
          <a:p>
            <a:pPr>
              <a:defRPr/>
            </a:pPr>
            <a:r>
              <a:rPr lang="fr-FR" dirty="0"/>
              <a:t>Police d’écriture à utiliser : Arial uniquement !</a:t>
            </a:r>
            <a:endParaRPr dirty="0"/>
          </a:p>
          <a:p>
            <a:pPr>
              <a:defRPr/>
            </a:pPr>
            <a:br>
              <a:rPr lang="fr-FR" dirty="0"/>
            </a:br>
            <a:endParaRPr lang="fr-FR" dirty="0"/>
          </a:p>
          <a:p>
            <a:pPr>
              <a:defRPr/>
            </a:pPr>
            <a:r>
              <a:rPr lang="fr-FR" dirty="0"/>
              <a:t>Toutes les couleurs du thème sont les couleurs </a:t>
            </a:r>
            <a:r>
              <a:rPr lang="fr-FR" dirty="0" err="1"/>
              <a:t>Cerema</a:t>
            </a:r>
            <a:r>
              <a:rPr lang="fr-FR" dirty="0"/>
              <a:t>. Ne pas utiliser d’autres couleurs que celles disponibles dans la palette de ce modèle.</a:t>
            </a:r>
            <a:endParaRPr dirty="0"/>
          </a:p>
          <a:p>
            <a:pPr>
              <a:defRPr/>
            </a:pPr>
            <a:br>
              <a:rPr lang="fr-FR" dirty="0"/>
            </a:br>
            <a:endParaRPr lang="fr-FR" dirty="0"/>
          </a:p>
          <a:p>
            <a:pPr>
              <a:defRPr/>
            </a:pPr>
            <a:r>
              <a:rPr lang="fr-FR" dirty="0"/>
              <a:t>Essayer de ne pas mettre plus de 3 couleurs dans un poster. </a:t>
            </a:r>
            <a:endParaRPr dirty="0"/>
          </a:p>
          <a:p>
            <a:pPr>
              <a:defRPr/>
            </a:pPr>
            <a:br>
              <a:rPr lang="fr-FR" dirty="0"/>
            </a:br>
            <a:endParaRPr lang="fr-FR" dirty="0"/>
          </a:p>
          <a:p>
            <a:pPr>
              <a:defRPr/>
            </a:pPr>
            <a:r>
              <a:rPr lang="fr-FR" dirty="0"/>
              <a:t>Photo modifiable : faire clic droit &gt; Changer d’image &gt; A partir d’un fichier</a:t>
            </a:r>
            <a:endParaRPr dirty="0"/>
          </a:p>
          <a:p>
            <a:pPr>
              <a:defRPr/>
            </a:pPr>
            <a:br>
              <a:rPr lang="fr-FR" dirty="0"/>
            </a:br>
            <a:endParaRPr lang="fr-FR" dirty="0"/>
          </a:p>
          <a:p>
            <a:pPr>
              <a:defRPr/>
            </a:pPr>
            <a:r>
              <a:rPr lang="fr-FR" dirty="0"/>
              <a:t>Différents types de bloc texte possibles : </a:t>
            </a:r>
            <a:endParaRPr dirty="0"/>
          </a:p>
          <a:p>
            <a:pPr>
              <a:defRPr/>
            </a:pPr>
            <a:r>
              <a:rPr lang="fr-FR" dirty="0"/>
              <a:t>&gt; Fond blanc, texte bleu</a:t>
            </a:r>
            <a:endParaRPr dirty="0"/>
          </a:p>
          <a:p>
            <a:pPr>
              <a:defRPr/>
            </a:pPr>
            <a:r>
              <a:rPr lang="fr-FR" dirty="0"/>
              <a:t>&gt; Fond bleu, texte blanc</a:t>
            </a:r>
            <a:endParaRPr dirty="0"/>
          </a:p>
          <a:p>
            <a:pPr>
              <a:defRPr/>
            </a:pPr>
            <a:r>
              <a:rPr lang="fr-FR" dirty="0"/>
              <a:t>&gt; Fond blanc, texte bleu, encadré bleu ou Orange</a:t>
            </a:r>
            <a:endParaRPr dirty="0"/>
          </a:p>
          <a:p>
            <a:pPr>
              <a:defRPr/>
            </a:pPr>
            <a:br>
              <a:rPr lang="fr-FR" dirty="0"/>
            </a:br>
            <a:endParaRPr lang="fr-FR" dirty="0"/>
          </a:p>
          <a:p>
            <a:pPr>
              <a:defRPr/>
            </a:pPr>
            <a:r>
              <a:rPr lang="fr-FR" dirty="0"/>
              <a:t>Eviter d’écrire le texte en Orange </a:t>
            </a:r>
            <a:r>
              <a:rPr lang="fr-FR" dirty="0" err="1"/>
              <a:t>Cerema</a:t>
            </a:r>
            <a:r>
              <a:rPr lang="fr-FR" dirty="0"/>
              <a:t> car cela sera moins lisible. </a:t>
            </a:r>
            <a:endParaRPr dirty="0"/>
          </a:p>
          <a:p>
            <a:pPr>
              <a:defRPr/>
            </a:pPr>
            <a:r>
              <a:rPr lang="fr-FR" dirty="0"/>
              <a:t>Par contre, le titre et/ou le sous-titre peuvent être mis en Orange ou dans une autre couleur </a:t>
            </a:r>
            <a:r>
              <a:rPr lang="fr-FR" dirty="0" err="1"/>
              <a:t>Cerema</a:t>
            </a:r>
            <a:r>
              <a:rPr lang="fr-FR" dirty="0"/>
              <a:t>. </a:t>
            </a:r>
            <a:endParaRPr dirty="0"/>
          </a:p>
          <a:p>
            <a:pPr>
              <a:defRPr/>
            </a:pPr>
            <a:br>
              <a:rPr lang="fr-FR" dirty="0"/>
            </a:br>
            <a:endParaRPr lang="fr-FR" dirty="0"/>
          </a:p>
          <a:p>
            <a:pPr>
              <a:defRPr/>
            </a:pPr>
            <a:r>
              <a:rPr lang="fr-FR" dirty="0"/>
              <a:t>Dans ce modèle, la taille du titre est de 72 pt, le sous-titre est en 60 pt et le texte est en 28 pt. </a:t>
            </a:r>
            <a:endParaRPr dirty="0"/>
          </a:p>
          <a:p>
            <a:pPr>
              <a:defRPr/>
            </a:pPr>
            <a:r>
              <a:rPr lang="fr-FR" dirty="0"/>
              <a:t>Cela peut être diminué s’il le faut.</a:t>
            </a:r>
            <a:endParaRPr dirty="0"/>
          </a:p>
          <a:p>
            <a:pPr>
              <a:defRPr/>
            </a:pPr>
            <a:br>
              <a:rPr lang="fr-FR" dirty="0"/>
            </a:br>
            <a:endParaRPr lang="fr-FR" dirty="0"/>
          </a:p>
          <a:p>
            <a:pPr>
              <a:defRPr/>
            </a:pPr>
            <a:r>
              <a:rPr lang="fr-FR" dirty="0"/>
              <a:t>Attention : Essayer de ne pas trop charger le poster afin que cela reste le plus lisible possible.</a:t>
            </a:r>
            <a:endParaRPr dirty="0"/>
          </a:p>
          <a:p>
            <a:pPr>
              <a:defRPr/>
            </a:pPr>
            <a:br>
              <a:rPr lang="fr-FR" dirty="0"/>
            </a:br>
            <a:endParaRPr lang="fr-FR" dirty="0"/>
          </a:p>
          <a:p>
            <a:pPr>
              <a:defRPr/>
            </a:pPr>
            <a:r>
              <a:rPr lang="fr-FR" dirty="0"/>
              <a:t>Pour les graphiques ou tableaux, essayer de ne prendre qu’une couleur et ses dégradés. </a:t>
            </a:r>
            <a:endParaRPr dirty="0"/>
          </a:p>
          <a:p>
            <a:pPr>
              <a:defRPr/>
            </a:pPr>
            <a:br>
              <a:rPr lang="fr-FR" dirty="0"/>
            </a:br>
            <a:endParaRPr lang="fr-FR" dirty="0"/>
          </a:p>
          <a:p>
            <a:pPr>
              <a:defRPr/>
            </a:pPr>
            <a:r>
              <a:rPr lang="fr-FR" dirty="0"/>
              <a:t>Mettre les logos des partenaires en bas de la page. Le cadre peut être agrandi ou réduit en largeur suivant le nombre de logos à intégrer</a:t>
            </a:r>
            <a:endParaRPr dirty="0"/>
          </a:p>
          <a:p>
            <a:pPr>
              <a:defRPr/>
            </a:pPr>
            <a:endParaRPr lang="fr-FR" dirty="0"/>
          </a:p>
        </p:txBody>
      </p:sp>
      <p:sp>
        <p:nvSpPr>
          <p:cNvPr id="4" name="Espace réservé du numéro de diapositive 3"/>
          <p:cNvSpPr>
            <a:spLocks noGrp="1"/>
          </p:cNvSpPr>
          <p:nvPr>
            <p:ph type="sldNum" sz="quarter" idx="5"/>
          </p:nvPr>
        </p:nvSpPr>
        <p:spPr bwMode="auto"/>
        <p:txBody>
          <a:bodyPr/>
          <a:lstStyle/>
          <a:p>
            <a:pPr>
              <a:defRPr/>
            </a:pPr>
            <a:fld id="{AFA2D3C2-EBF8-4B46-91BE-0A59B035B22C}" type="slidenum">
              <a:rPr lang="fr-FR"/>
              <a:t>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Diapositive de titre">
    <p:spTree>
      <p:nvGrpSpPr>
        <p:cNvPr id="1" name=""/>
        <p:cNvGrpSpPr/>
        <p:nvPr/>
      </p:nvGrpSpPr>
      <p:grpSpPr bwMode="auto">
        <a:xfrm>
          <a:off x="0" y="0"/>
          <a:ext cx="0" cy="0"/>
          <a:chOff x="0" y="0"/>
          <a:chExt cx="0" cy="0"/>
        </a:xfrm>
      </p:grpSpPr>
      <p:sp>
        <p:nvSpPr>
          <p:cNvPr id="6" name="Slide Number Placeholder 5"/>
          <p:cNvSpPr>
            <a:spLocks noGrp="1"/>
          </p:cNvSpPr>
          <p:nvPr>
            <p:ph type="sldNum" sz="quarter" idx="12"/>
          </p:nvPr>
        </p:nvSpPr>
        <p:spPr bwMode="auto">
          <a:xfrm>
            <a:off x="2227346" y="42233538"/>
            <a:ext cx="14651179" cy="912089"/>
          </a:xfrm>
          <a:prstGeom prst="rect">
            <a:avLst/>
          </a:prstGeom>
        </p:spPr>
        <p:txBody>
          <a:bodyPr/>
          <a:lstStyle>
            <a:lvl1pPr>
              <a:defRPr>
                <a:solidFill>
                  <a:srgbClr val="C6BFD8"/>
                </a:solidFill>
                <a:latin typeface="Arial"/>
                <a:cs typeface="Arial"/>
              </a:defRPr>
            </a:lvl1pPr>
          </a:lstStyle>
          <a:p>
            <a:pPr>
              <a:defRPr/>
            </a:pPr>
            <a:r>
              <a:rPr lang="fr-FR"/>
              <a:t>Bas de page</a:t>
            </a:r>
            <a:endParaRPr/>
          </a:p>
        </p:txBody>
      </p:sp>
      <p:sp>
        <p:nvSpPr>
          <p:cNvPr id="17" name="Titre 16"/>
          <p:cNvSpPr>
            <a:spLocks noGrp="1"/>
          </p:cNvSpPr>
          <p:nvPr>
            <p:ph type="title" hasCustomPrompt="1"/>
          </p:nvPr>
        </p:nvSpPr>
        <p:spPr bwMode="auto">
          <a:xfrm>
            <a:off x="2227348" y="5674944"/>
            <a:ext cx="13972651" cy="1681167"/>
          </a:xfrm>
          <a:prstGeom prst="rect">
            <a:avLst/>
          </a:prstGeom>
          <a:solidFill>
            <a:schemeClr val="bg1"/>
          </a:solidFill>
        </p:spPr>
        <p:txBody>
          <a:bodyPr anchor="ctr"/>
          <a:lstStyle>
            <a:lvl1pPr algn="l">
              <a:defRPr sz="7200" b="1"/>
            </a:lvl1pPr>
          </a:lstStyle>
          <a:p>
            <a:pPr algn="l">
              <a:defRPr/>
            </a:pPr>
            <a:r>
              <a:rPr lang="fr-FR"/>
              <a:t>TITRE DU POSTER</a:t>
            </a:r>
            <a:endParaRPr lang="en-US"/>
          </a:p>
        </p:txBody>
      </p:sp>
      <p:sp>
        <p:nvSpPr>
          <p:cNvPr id="22" name="Espace réservé du texte 21"/>
          <p:cNvSpPr>
            <a:spLocks noGrp="1"/>
          </p:cNvSpPr>
          <p:nvPr>
            <p:ph type="body" sz="quarter" idx="14" hasCustomPrompt="1"/>
          </p:nvPr>
        </p:nvSpPr>
        <p:spPr bwMode="auto">
          <a:xfrm>
            <a:off x="2227349" y="8120909"/>
            <a:ext cx="13972651" cy="1681167"/>
          </a:xfrm>
          <a:prstGeom prst="rect">
            <a:avLst/>
          </a:prstGeom>
        </p:spPr>
        <p:txBody>
          <a:bodyPr/>
          <a:lstStyle>
            <a:lvl1pPr marL="0" indent="0">
              <a:buNone/>
              <a:defRPr b="0" i="0">
                <a:latin typeface="Arial"/>
                <a:cs typeface="Arial"/>
              </a:defRPr>
            </a:lvl1pPr>
          </a:lstStyle>
          <a:p>
            <a:pPr lvl="0">
              <a:defRPr/>
            </a:pPr>
            <a:r>
              <a:rPr lang="fr-FR"/>
              <a:t>Sous-titre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9" name="Content Placeholder 2"/>
          <p:cNvSpPr txBox="1"/>
          <p:nvPr userDrawn="1"/>
        </p:nvSpPr>
        <p:spPr bwMode="auto">
          <a:xfrm>
            <a:off x="2472613" y="11418656"/>
            <a:ext cx="13397415" cy="25603099"/>
          </a:xfrm>
          <a:prstGeom prst="rect">
            <a:avLst/>
          </a:prstGeom>
        </p:spPr>
        <p:txBody>
          <a:bodyPr/>
          <a:lstStyle>
            <a:lvl1pPr marL="534581" indent="-534581" algn="l" defTabSz="2138324">
              <a:lnSpc>
                <a:spcPct val="90000"/>
              </a:lnSpc>
              <a:spcBef>
                <a:spcPts val="2339"/>
              </a:spcBef>
              <a:buFont typeface="Arial"/>
              <a:buChar char="•"/>
              <a:defRPr sz="6550">
                <a:solidFill>
                  <a:srgbClr val="292574"/>
                </a:solidFill>
                <a:latin typeface="Arial"/>
                <a:ea typeface="+mn-ea"/>
                <a:cs typeface="Arial"/>
              </a:defRPr>
            </a:lvl1pPr>
            <a:lvl2pPr marL="1603743" indent="-534581" algn="l" defTabSz="2138324">
              <a:lnSpc>
                <a:spcPct val="90000"/>
              </a:lnSpc>
              <a:spcBef>
                <a:spcPts val="1169"/>
              </a:spcBef>
              <a:buFont typeface="Arial"/>
              <a:buChar char="•"/>
              <a:defRPr sz="5600">
                <a:solidFill>
                  <a:srgbClr val="292574"/>
                </a:solidFill>
                <a:latin typeface="Arial"/>
                <a:ea typeface="+mn-ea"/>
                <a:cs typeface="Arial"/>
              </a:defRPr>
            </a:lvl2pPr>
            <a:lvl3pPr marL="2672906" indent="-534581" algn="l" defTabSz="2138324">
              <a:lnSpc>
                <a:spcPct val="90000"/>
              </a:lnSpc>
              <a:spcBef>
                <a:spcPts val="1169"/>
              </a:spcBef>
              <a:buFont typeface="Arial"/>
              <a:buChar char="•"/>
              <a:defRPr sz="4700">
                <a:solidFill>
                  <a:srgbClr val="292574"/>
                </a:solidFill>
                <a:latin typeface="Arial"/>
                <a:ea typeface="+mn-ea"/>
                <a:cs typeface="Arial"/>
              </a:defRPr>
            </a:lvl3pPr>
            <a:lvl4pPr marL="3742068" indent="-534581" algn="l" defTabSz="2138324">
              <a:lnSpc>
                <a:spcPct val="90000"/>
              </a:lnSpc>
              <a:spcBef>
                <a:spcPts val="1169"/>
              </a:spcBef>
              <a:buFont typeface="Arial"/>
              <a:buChar char="•"/>
              <a:defRPr sz="4200">
                <a:solidFill>
                  <a:srgbClr val="292574"/>
                </a:solidFill>
                <a:latin typeface="Arial"/>
                <a:ea typeface="+mn-ea"/>
                <a:cs typeface="Arial"/>
              </a:defRPr>
            </a:lvl4pPr>
            <a:lvl5pPr marL="4811230" indent="-534581" algn="l" defTabSz="2138324">
              <a:lnSpc>
                <a:spcPct val="90000"/>
              </a:lnSpc>
              <a:spcBef>
                <a:spcPts val="1169"/>
              </a:spcBef>
              <a:buFont typeface="Arial"/>
              <a:buChar char="•"/>
              <a:defRPr sz="4200">
                <a:solidFill>
                  <a:srgbClr val="292574"/>
                </a:solidFill>
                <a:latin typeface="Arial"/>
                <a:ea typeface="+mn-ea"/>
                <a:cs typeface="Arial"/>
              </a:defRPr>
            </a:lvl5pPr>
            <a:lvl6pPr marL="5880392" indent="-534581" algn="l" defTabSz="2138324">
              <a:lnSpc>
                <a:spcPct val="90000"/>
              </a:lnSpc>
              <a:spcBef>
                <a:spcPts val="1169"/>
              </a:spcBef>
              <a:buFont typeface="Arial"/>
              <a:buChar char="•"/>
              <a:defRPr sz="4200">
                <a:solidFill>
                  <a:schemeClr val="tx1"/>
                </a:solidFill>
                <a:latin typeface="+mn-lt"/>
                <a:ea typeface="+mn-ea"/>
                <a:cs typeface="+mn-cs"/>
              </a:defRPr>
            </a:lvl6pPr>
            <a:lvl7pPr marL="6949554" indent="-534581" algn="l" defTabSz="2138324">
              <a:lnSpc>
                <a:spcPct val="90000"/>
              </a:lnSpc>
              <a:spcBef>
                <a:spcPts val="1169"/>
              </a:spcBef>
              <a:buFont typeface="Arial"/>
              <a:buChar char="•"/>
              <a:defRPr sz="4200">
                <a:solidFill>
                  <a:schemeClr val="tx1"/>
                </a:solidFill>
                <a:latin typeface="+mn-lt"/>
                <a:ea typeface="+mn-ea"/>
                <a:cs typeface="+mn-cs"/>
              </a:defRPr>
            </a:lvl7pPr>
            <a:lvl8pPr marL="8018717" indent="-534581" algn="l" defTabSz="2138324">
              <a:lnSpc>
                <a:spcPct val="90000"/>
              </a:lnSpc>
              <a:spcBef>
                <a:spcPts val="1169"/>
              </a:spcBef>
              <a:buFont typeface="Arial"/>
              <a:buChar char="•"/>
              <a:defRPr sz="4200">
                <a:solidFill>
                  <a:schemeClr val="tx1"/>
                </a:solidFill>
                <a:latin typeface="+mn-lt"/>
                <a:ea typeface="+mn-ea"/>
                <a:cs typeface="+mn-cs"/>
              </a:defRPr>
            </a:lvl8pPr>
            <a:lvl9pPr marL="9087879" indent="-534581" algn="l" defTabSz="2138324">
              <a:lnSpc>
                <a:spcPct val="90000"/>
              </a:lnSpc>
              <a:spcBef>
                <a:spcPts val="1169"/>
              </a:spcBef>
              <a:buFont typeface="Arial"/>
              <a:buChar char="•"/>
              <a:defRPr sz="4200">
                <a:solidFill>
                  <a:schemeClr val="tx1"/>
                </a:solidFill>
                <a:latin typeface="+mn-lt"/>
                <a:ea typeface="+mn-ea"/>
                <a:cs typeface="+mn-cs"/>
              </a:defRPr>
            </a:lvl9pPr>
          </a:lstStyle>
          <a:p>
            <a:pPr marL="0" indent="0" algn="just">
              <a:buNone/>
              <a:defRPr/>
            </a:pPr>
            <a:endParaRPr lang="en-US" sz="3200" spc="0"/>
          </a:p>
        </p:txBody>
      </p:sp>
      <p:grpSp>
        <p:nvGrpSpPr>
          <p:cNvPr id="12" name="Groupe 11"/>
          <p:cNvGrpSpPr>
            <a:grpSpLocks noChangeAspect="1"/>
          </p:cNvGrpSpPr>
          <p:nvPr userDrawn="1"/>
        </p:nvGrpSpPr>
        <p:grpSpPr bwMode="auto">
          <a:xfrm>
            <a:off x="1864903" y="978281"/>
            <a:ext cx="28670189" cy="3464437"/>
            <a:chOff x="1864905" y="888857"/>
            <a:chExt cx="28670189" cy="3464437"/>
          </a:xfrm>
        </p:grpSpPr>
        <p:pic>
          <p:nvPicPr>
            <p:cNvPr id="13" name="Image 12"/>
            <p:cNvPicPr>
              <a:picLocks noChangeAspect="1"/>
            </p:cNvPicPr>
            <p:nvPr/>
          </p:nvPicPr>
          <p:blipFill>
            <a:blip r:embed="rId3"/>
            <a:stretch/>
          </p:blipFill>
          <p:spPr bwMode="auto">
            <a:xfrm>
              <a:off x="1864905" y="888857"/>
              <a:ext cx="3989860" cy="3464437"/>
            </a:xfrm>
            <a:prstGeom prst="rect">
              <a:avLst/>
            </a:prstGeom>
          </p:spPr>
        </p:pic>
        <p:pic>
          <p:nvPicPr>
            <p:cNvPr id="14" name="Image 13" descr="Une image contenant texte, clipart&#10;&#10;Description générée automatiquement"/>
            <p:cNvPicPr>
              <a:picLocks noChangeAspect="1"/>
            </p:cNvPicPr>
            <p:nvPr/>
          </p:nvPicPr>
          <p:blipFill>
            <a:blip r:embed="rId4"/>
            <a:srcRect r="8980"/>
            <a:stretch/>
          </p:blipFill>
          <p:spPr bwMode="auto">
            <a:xfrm>
              <a:off x="21930599" y="1149982"/>
              <a:ext cx="8604494" cy="2611245"/>
            </a:xfrm>
            <a:prstGeom prst="rect">
              <a:avLst/>
            </a:prstGeom>
          </p:spPr>
        </p:pic>
      </p:grpSp>
      <p:sp>
        <p:nvSpPr>
          <p:cNvPr id="11" name="Rectangle 10"/>
          <p:cNvSpPr/>
          <p:nvPr userDrawn="1"/>
        </p:nvSpPr>
        <p:spPr bwMode="auto">
          <a:xfrm>
            <a:off x="16625994" y="6683581"/>
            <a:ext cx="14280844" cy="345913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2138324">
        <a:lnSpc>
          <a:spcPct val="90000"/>
        </a:lnSpc>
        <a:spcBef>
          <a:spcPts val="0"/>
        </a:spcBef>
        <a:buNone/>
        <a:defRPr sz="10300">
          <a:solidFill>
            <a:schemeClr val="tx1"/>
          </a:solidFill>
          <a:latin typeface="+mj-lt"/>
          <a:ea typeface="+mj-ea"/>
          <a:cs typeface="+mj-cs"/>
        </a:defRPr>
      </a:lvl1pPr>
    </p:titleStyle>
    <p:bodyStyle>
      <a:lvl1pPr marL="534581" indent="-534581" algn="l" defTabSz="2138324">
        <a:lnSpc>
          <a:spcPct val="90000"/>
        </a:lnSpc>
        <a:spcBef>
          <a:spcPts val="2339"/>
        </a:spcBef>
        <a:buFont typeface="Arial"/>
        <a:buChar char="•"/>
        <a:defRPr sz="6550">
          <a:solidFill>
            <a:schemeClr val="tx1"/>
          </a:solidFill>
          <a:latin typeface="+mn-lt"/>
          <a:ea typeface="+mn-ea"/>
          <a:cs typeface="+mn-cs"/>
        </a:defRPr>
      </a:lvl1pPr>
      <a:lvl2pPr marL="1603743" indent="-534581" algn="l" defTabSz="2138324">
        <a:lnSpc>
          <a:spcPct val="90000"/>
        </a:lnSpc>
        <a:spcBef>
          <a:spcPts val="1169"/>
        </a:spcBef>
        <a:buFont typeface="Arial"/>
        <a:buChar char="•"/>
        <a:defRPr sz="5600">
          <a:solidFill>
            <a:schemeClr val="tx1"/>
          </a:solidFill>
          <a:latin typeface="+mn-lt"/>
          <a:ea typeface="+mn-ea"/>
          <a:cs typeface="+mn-cs"/>
        </a:defRPr>
      </a:lvl2pPr>
      <a:lvl3pPr marL="2672906" indent="-534581" algn="l" defTabSz="2138324">
        <a:lnSpc>
          <a:spcPct val="90000"/>
        </a:lnSpc>
        <a:spcBef>
          <a:spcPts val="1169"/>
        </a:spcBef>
        <a:buFont typeface="Arial"/>
        <a:buChar char="•"/>
        <a:defRPr sz="4700">
          <a:solidFill>
            <a:schemeClr val="tx1"/>
          </a:solidFill>
          <a:latin typeface="+mn-lt"/>
          <a:ea typeface="+mn-ea"/>
          <a:cs typeface="+mn-cs"/>
        </a:defRPr>
      </a:lvl3pPr>
      <a:lvl4pPr marL="3742068" indent="-534581" algn="l" defTabSz="2138324">
        <a:lnSpc>
          <a:spcPct val="90000"/>
        </a:lnSpc>
        <a:spcBef>
          <a:spcPts val="1169"/>
        </a:spcBef>
        <a:buFont typeface="Arial"/>
        <a:buChar char="•"/>
        <a:defRPr sz="4200">
          <a:solidFill>
            <a:schemeClr val="tx1"/>
          </a:solidFill>
          <a:latin typeface="+mn-lt"/>
          <a:ea typeface="+mn-ea"/>
          <a:cs typeface="+mn-cs"/>
        </a:defRPr>
      </a:lvl4pPr>
      <a:lvl5pPr marL="4811230" indent="-534581" algn="l" defTabSz="2138324">
        <a:lnSpc>
          <a:spcPct val="90000"/>
        </a:lnSpc>
        <a:spcBef>
          <a:spcPts val="1169"/>
        </a:spcBef>
        <a:buFont typeface="Arial"/>
        <a:buChar char="•"/>
        <a:defRPr sz="4200">
          <a:solidFill>
            <a:schemeClr val="tx1"/>
          </a:solidFill>
          <a:latin typeface="+mn-lt"/>
          <a:ea typeface="+mn-ea"/>
          <a:cs typeface="+mn-cs"/>
        </a:defRPr>
      </a:lvl5pPr>
      <a:lvl6pPr marL="5880392" indent="-534581" algn="l" defTabSz="2138324">
        <a:lnSpc>
          <a:spcPct val="90000"/>
        </a:lnSpc>
        <a:spcBef>
          <a:spcPts val="1169"/>
        </a:spcBef>
        <a:buFont typeface="Arial"/>
        <a:buChar char="•"/>
        <a:defRPr sz="4200">
          <a:solidFill>
            <a:schemeClr val="tx1"/>
          </a:solidFill>
          <a:latin typeface="+mn-lt"/>
          <a:ea typeface="+mn-ea"/>
          <a:cs typeface="+mn-cs"/>
        </a:defRPr>
      </a:lvl6pPr>
      <a:lvl7pPr marL="6949554" indent="-534581" algn="l" defTabSz="2138324">
        <a:lnSpc>
          <a:spcPct val="90000"/>
        </a:lnSpc>
        <a:spcBef>
          <a:spcPts val="1169"/>
        </a:spcBef>
        <a:buFont typeface="Arial"/>
        <a:buChar char="•"/>
        <a:defRPr sz="4200">
          <a:solidFill>
            <a:schemeClr val="tx1"/>
          </a:solidFill>
          <a:latin typeface="+mn-lt"/>
          <a:ea typeface="+mn-ea"/>
          <a:cs typeface="+mn-cs"/>
        </a:defRPr>
      </a:lvl7pPr>
      <a:lvl8pPr marL="8018717" indent="-534581" algn="l" defTabSz="2138324">
        <a:lnSpc>
          <a:spcPct val="90000"/>
        </a:lnSpc>
        <a:spcBef>
          <a:spcPts val="1169"/>
        </a:spcBef>
        <a:buFont typeface="Arial"/>
        <a:buChar char="•"/>
        <a:defRPr sz="4200">
          <a:solidFill>
            <a:schemeClr val="tx1"/>
          </a:solidFill>
          <a:latin typeface="+mn-lt"/>
          <a:ea typeface="+mn-ea"/>
          <a:cs typeface="+mn-cs"/>
        </a:defRPr>
      </a:lvl8pPr>
      <a:lvl9pPr marL="9087879" indent="-534581" algn="l" defTabSz="2138324">
        <a:lnSpc>
          <a:spcPct val="90000"/>
        </a:lnSpc>
        <a:spcBef>
          <a:spcPts val="1169"/>
        </a:spcBef>
        <a:buFont typeface="Arial"/>
        <a:buChar char="•"/>
        <a:defRPr sz="4200">
          <a:solidFill>
            <a:schemeClr val="tx1"/>
          </a:solidFill>
          <a:latin typeface="+mn-lt"/>
          <a:ea typeface="+mn-ea"/>
          <a:cs typeface="+mn-cs"/>
        </a:defRPr>
      </a:lvl9pPr>
    </p:bodyStyle>
    <p:otherStyle>
      <a:defPPr>
        <a:defRPr lang="en-US"/>
      </a:defPPr>
      <a:lvl1pPr marL="0" algn="l" defTabSz="2138324">
        <a:defRPr sz="4200">
          <a:solidFill>
            <a:schemeClr val="tx1"/>
          </a:solidFill>
          <a:latin typeface="+mn-lt"/>
          <a:ea typeface="+mn-ea"/>
          <a:cs typeface="+mn-cs"/>
        </a:defRPr>
      </a:lvl1pPr>
      <a:lvl2pPr marL="1069162" algn="l" defTabSz="2138324">
        <a:defRPr sz="4200">
          <a:solidFill>
            <a:schemeClr val="tx1"/>
          </a:solidFill>
          <a:latin typeface="+mn-lt"/>
          <a:ea typeface="+mn-ea"/>
          <a:cs typeface="+mn-cs"/>
        </a:defRPr>
      </a:lvl2pPr>
      <a:lvl3pPr marL="2138324" algn="l" defTabSz="2138324">
        <a:defRPr sz="4200">
          <a:solidFill>
            <a:schemeClr val="tx1"/>
          </a:solidFill>
          <a:latin typeface="+mn-lt"/>
          <a:ea typeface="+mn-ea"/>
          <a:cs typeface="+mn-cs"/>
        </a:defRPr>
      </a:lvl3pPr>
      <a:lvl4pPr marL="3207487" algn="l" defTabSz="2138324">
        <a:defRPr sz="4200">
          <a:solidFill>
            <a:schemeClr val="tx1"/>
          </a:solidFill>
          <a:latin typeface="+mn-lt"/>
          <a:ea typeface="+mn-ea"/>
          <a:cs typeface="+mn-cs"/>
        </a:defRPr>
      </a:lvl4pPr>
      <a:lvl5pPr marL="4276649" algn="l" defTabSz="2138324">
        <a:defRPr sz="4200">
          <a:solidFill>
            <a:schemeClr val="tx1"/>
          </a:solidFill>
          <a:latin typeface="+mn-lt"/>
          <a:ea typeface="+mn-ea"/>
          <a:cs typeface="+mn-cs"/>
        </a:defRPr>
      </a:lvl5pPr>
      <a:lvl6pPr marL="5345811" algn="l" defTabSz="2138324">
        <a:defRPr sz="4200">
          <a:solidFill>
            <a:schemeClr val="tx1"/>
          </a:solidFill>
          <a:latin typeface="+mn-lt"/>
          <a:ea typeface="+mn-ea"/>
          <a:cs typeface="+mn-cs"/>
        </a:defRPr>
      </a:lvl6pPr>
      <a:lvl7pPr marL="6414973" algn="l" defTabSz="2138324">
        <a:defRPr sz="4200">
          <a:solidFill>
            <a:schemeClr val="tx1"/>
          </a:solidFill>
          <a:latin typeface="+mn-lt"/>
          <a:ea typeface="+mn-ea"/>
          <a:cs typeface="+mn-cs"/>
        </a:defRPr>
      </a:lvl7pPr>
      <a:lvl8pPr marL="7484135" algn="l" defTabSz="2138324">
        <a:defRPr sz="4200">
          <a:solidFill>
            <a:schemeClr val="tx1"/>
          </a:solidFill>
          <a:latin typeface="+mn-lt"/>
          <a:ea typeface="+mn-ea"/>
          <a:cs typeface="+mn-cs"/>
        </a:defRPr>
      </a:lvl8pPr>
      <a:lvl9pPr marL="8553298" algn="l" defTabSz="2138324">
        <a:defRPr sz="4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github.com/CEREMA/dterocc.chaineTraitement.traitementImageSatelliteEtIndicateursDerives" TargetMode="External"/><Relationship Id="rId13" Type="http://schemas.openxmlformats.org/officeDocument/2006/relationships/image" Target="../media/image9.jpeg"/><Relationship Id="rId18" Type="http://schemas.openxmlformats.org/officeDocument/2006/relationships/image" Target="../media/image14.jpeg"/><Relationship Id="rId3" Type="http://schemas.openxmlformats.org/officeDocument/2006/relationships/image" Target="../media/image3.jpg"/><Relationship Id="rId21" Type="http://schemas.openxmlformats.org/officeDocument/2006/relationships/image" Target="../media/image17.jpeg"/><Relationship Id="rId7" Type="http://schemas.openxmlformats.org/officeDocument/2006/relationships/hyperlink" Target="https://www.spaceclimateobservatory.org/satlcz" TargetMode="External"/><Relationship Id="rId12" Type="http://schemas.openxmlformats.org/officeDocument/2006/relationships/image" Target="../media/image8.jpeg"/><Relationship Id="rId17"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24" Type="http://schemas.openxmlformats.org/officeDocument/2006/relationships/image" Target="../media/image20.jpg"/><Relationship Id="rId5" Type="http://schemas.openxmlformats.org/officeDocument/2006/relationships/image" Target="../media/image4.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jpeg"/><Relationship Id="rId4" Type="http://schemas.openxmlformats.org/officeDocument/2006/relationships/hyperlink" Target="mailto:benjamin.piccinini@cerema.fr" TargetMode="External"/><Relationship Id="rId9" Type="http://schemas.openxmlformats.org/officeDocument/2006/relationships/hyperlink" Target="https://github.com/CEREMA/dterocc.modeleursQgis3.classificationLCZ" TargetMode="External"/><Relationship Id="rId14" Type="http://schemas.openxmlformats.org/officeDocument/2006/relationships/image" Target="../media/image10.png"/><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ZoneTexte 6"/>
          <p:cNvSpPr txBox="1"/>
          <p:nvPr/>
        </p:nvSpPr>
        <p:spPr bwMode="auto">
          <a:xfrm>
            <a:off x="16448147" y="36181198"/>
            <a:ext cx="14747012" cy="6670390"/>
          </a:xfrm>
          <a:prstGeom prst="rect">
            <a:avLst/>
          </a:prstGeom>
          <a:solidFill>
            <a:srgbClr val="292574"/>
          </a:solidFill>
          <a:ln w="28575">
            <a:solidFill>
              <a:schemeClr val="tx1"/>
            </a:solidFill>
          </a:ln>
          <a:effectLst>
            <a:innerShdw blurRad="114300">
              <a:prstClr val="black"/>
            </a:innerShdw>
          </a:effectLst>
        </p:spPr>
        <p:txBody>
          <a:bodyPr wrap="square" lIns="720000" tIns="360000" rIns="720000" bIns="360000">
            <a:spAutoFit/>
          </a:bodyPr>
          <a:lstStyle/>
          <a:p>
            <a:pPr>
              <a:defRPr/>
            </a:pPr>
            <a:r>
              <a:rPr lang="fr-FR" sz="3000" b="1" i="0" u="sng" strike="noStrike" cap="none" spc="0" dirty="0" err="1">
                <a:solidFill>
                  <a:schemeClr val="bg1"/>
                </a:solidFill>
                <a:latin typeface="Alegreya Sans Medium" panose="00000600000000000000" pitchFamily="2" charset="0"/>
                <a:ea typeface="Arial"/>
                <a:cs typeface="Arial"/>
              </a:rPr>
              <a:t>Take</a:t>
            </a:r>
            <a:r>
              <a:rPr lang="fr-FR" sz="3000" b="1" i="0" u="sng" strike="noStrike" cap="none" spc="0" dirty="0">
                <a:solidFill>
                  <a:schemeClr val="bg1"/>
                </a:solidFill>
                <a:latin typeface="Alegreya Sans Medium" panose="00000600000000000000" pitchFamily="2" charset="0"/>
                <a:ea typeface="Arial"/>
                <a:cs typeface="Arial"/>
              </a:rPr>
              <a:t> </a:t>
            </a:r>
            <a:r>
              <a:rPr lang="fr-FR" sz="3000" b="1" i="0" u="sng" strike="noStrike" cap="none" spc="0" dirty="0" err="1">
                <a:solidFill>
                  <a:schemeClr val="bg1"/>
                </a:solidFill>
                <a:latin typeface="Alegreya Sans Medium" panose="00000600000000000000" pitchFamily="2" charset="0"/>
                <a:ea typeface="Arial"/>
                <a:cs typeface="Arial"/>
              </a:rPr>
              <a:t>aways</a:t>
            </a:r>
            <a:r>
              <a:rPr lang="fr-FR" sz="3000" b="1" i="0" u="sng" strike="noStrike" cap="none" spc="0" dirty="0">
                <a:solidFill>
                  <a:schemeClr val="bg1"/>
                </a:solidFill>
                <a:latin typeface="Alegreya Sans Medium" panose="00000600000000000000" pitchFamily="2" charset="0"/>
                <a:ea typeface="Arial"/>
                <a:cs typeface="Arial"/>
              </a:rPr>
              <a:t>: </a:t>
            </a:r>
            <a:endParaRPr sz="3000" b="1" i="0" u="sng" strike="noStrike" cap="none" spc="0" dirty="0">
              <a:solidFill>
                <a:schemeClr val="bg1"/>
              </a:solidFill>
              <a:latin typeface="Alegreya Sans Medium" panose="00000600000000000000" pitchFamily="2" charset="0"/>
              <a:cs typeface="Arial"/>
            </a:endParaRPr>
          </a:p>
          <a:p>
            <a:pPr marL="394022" indent="-394022">
              <a:lnSpc>
                <a:spcPct val="150000"/>
              </a:lnSpc>
              <a:buFont typeface="Arial"/>
              <a:buChar char="•"/>
              <a:defRPr/>
            </a:pPr>
            <a:r>
              <a:rPr lang="en-US" sz="2400" dirty="0">
                <a:solidFill>
                  <a:schemeClr val="bg1"/>
                </a:solidFill>
                <a:latin typeface="Source Sans Pro Semibold" panose="020B0603030403020204" pitchFamily="34" charset="0"/>
                <a:ea typeface="Source Sans Pro Semibold" panose="020B0603030403020204" pitchFamily="34" charset="0"/>
              </a:rPr>
              <a:t>The </a:t>
            </a:r>
            <a:r>
              <a:rPr lang="en-US" sz="2400" dirty="0" err="1">
                <a:solidFill>
                  <a:schemeClr val="bg1"/>
                </a:solidFill>
                <a:latin typeface="Source Sans Pro Semibold" panose="020B0603030403020204" pitchFamily="34" charset="0"/>
                <a:ea typeface="Source Sans Pro Semibold" panose="020B0603030403020204" pitchFamily="34" charset="0"/>
              </a:rPr>
              <a:t>SatLCZ</a:t>
            </a:r>
            <a:r>
              <a:rPr lang="en-US" sz="2400" dirty="0">
                <a:solidFill>
                  <a:schemeClr val="bg1"/>
                </a:solidFill>
                <a:latin typeface="Source Sans Pro Semibold" panose="020B0603030403020204" pitchFamily="34" charset="0"/>
                <a:ea typeface="Source Sans Pro Semibold" panose="020B0603030403020204" pitchFamily="34" charset="0"/>
              </a:rPr>
              <a:t> method:</a:t>
            </a:r>
          </a:p>
          <a:p>
            <a:pPr marL="1308422" lvl="2" indent="-394022">
              <a:lnSpc>
                <a:spcPct val="150000"/>
              </a:lnSpc>
              <a:buFont typeface="Arial"/>
              <a:buChar char="•"/>
              <a:defRPr/>
            </a:pPr>
            <a:r>
              <a:rPr lang="en-US" sz="2400" dirty="0">
                <a:solidFill>
                  <a:schemeClr val="bg1"/>
                </a:solidFill>
                <a:latin typeface="Source Sans Pro" panose="020B0503030403020204" pitchFamily="34" charset="0"/>
                <a:ea typeface="Source Sans Pro" panose="020B0503030403020204" pitchFamily="34" charset="0"/>
              </a:rPr>
              <a:t>relies on using VHR satellite imagery and can be used all over the world. </a:t>
            </a:r>
          </a:p>
          <a:p>
            <a:pPr marL="1308422" lvl="2" indent="-394022">
              <a:lnSpc>
                <a:spcPct val="150000"/>
              </a:lnSpc>
              <a:buFont typeface="Arial"/>
              <a:buChar char="•"/>
              <a:defRPr/>
            </a:pPr>
            <a:r>
              <a:rPr lang="en-US" sz="2400" dirty="0">
                <a:solidFill>
                  <a:schemeClr val="bg1"/>
                </a:solidFill>
                <a:latin typeface="Source Sans Pro" panose="020B0503030403020204" pitchFamily="34" charset="0"/>
                <a:ea typeface="Source Sans Pro" panose="020B0503030403020204" pitchFamily="34" charset="0"/>
              </a:rPr>
              <a:t>enables local actors to better understand how their territory reacts to the UHI in order to implement solutions in their urban fabric.</a:t>
            </a:r>
          </a:p>
          <a:p>
            <a:pPr marL="1308422" lvl="2" indent="-394022">
              <a:lnSpc>
                <a:spcPct val="150000"/>
              </a:lnSpc>
              <a:buFont typeface="Arial"/>
              <a:buChar char="•"/>
              <a:defRPr/>
            </a:pPr>
            <a:r>
              <a:rPr lang="en-US" sz="2400" dirty="0">
                <a:solidFill>
                  <a:schemeClr val="bg1"/>
                </a:solidFill>
                <a:latin typeface="Source Sans Pro" panose="020B0503030403020204" pitchFamily="34" charset="0"/>
                <a:ea typeface="Source Sans Pro" panose="020B0503030403020204" pitchFamily="34" charset="0"/>
              </a:rPr>
              <a:t>provides basic indicators such as imperviousness or vegetation cover.</a:t>
            </a:r>
          </a:p>
          <a:p>
            <a:pPr marL="1308422" lvl="2" indent="-394022">
              <a:lnSpc>
                <a:spcPct val="150000"/>
              </a:lnSpc>
              <a:buFont typeface="Arial"/>
              <a:buChar char="•"/>
              <a:defRPr/>
            </a:pPr>
            <a:r>
              <a:rPr lang="en-US" sz="2400" dirty="0">
                <a:solidFill>
                  <a:schemeClr val="bg1"/>
                </a:solidFill>
                <a:latin typeface="Source Sans Pro" panose="020B0503030403020204" pitchFamily="34" charset="0"/>
                <a:ea typeface="Source Sans Pro" panose="020B0503030403020204" pitchFamily="34" charset="0"/>
              </a:rPr>
              <a:t>can be used in combination with socio-economic dataset to highlight vulnerability index.</a:t>
            </a:r>
            <a:endParaRPr lang="fr-FR" sz="2400" b="0" i="0" u="none" strike="noStrike" cap="none" spc="0" dirty="0">
              <a:solidFill>
                <a:schemeClr val="bg1"/>
              </a:solidFill>
              <a:latin typeface="Source Sans Pro" panose="020B0503030403020204" pitchFamily="34" charset="0"/>
              <a:ea typeface="Source Sans Pro" panose="020B0503030403020204" pitchFamily="34" charset="0"/>
              <a:cs typeface="Arial"/>
            </a:endParaRPr>
          </a:p>
          <a:p>
            <a:pPr marL="394022" indent="-394022">
              <a:lnSpc>
                <a:spcPct val="150000"/>
              </a:lnSpc>
              <a:buFont typeface="Arial"/>
              <a:buChar char="•"/>
              <a:defRPr/>
            </a:pPr>
            <a:r>
              <a:rPr lang="fr-FR" sz="2400" b="0" i="0" u="none" strike="noStrike" cap="none" spc="0" dirty="0">
                <a:solidFill>
                  <a:schemeClr val="bg1"/>
                </a:solidFill>
                <a:latin typeface="Source Sans Pro Semibold" panose="020B0603030403020204" pitchFamily="34" charset="0"/>
                <a:ea typeface="Source Sans Pro Semibold" panose="020B0603030403020204" pitchFamily="34" charset="0"/>
                <a:cs typeface="Arial"/>
              </a:rPr>
              <a:t>The LCZ classification </a:t>
            </a:r>
            <a:r>
              <a:rPr lang="en-US" sz="2400" dirty="0">
                <a:solidFill>
                  <a:schemeClr val="bg1"/>
                </a:solidFill>
                <a:latin typeface="Source Sans Pro Semibold" panose="020B0603030403020204" pitchFamily="34" charset="0"/>
                <a:ea typeface="Source Sans Pro Semibold" panose="020B0603030403020204" pitchFamily="34" charset="0"/>
              </a:rPr>
              <a:t>provides </a:t>
            </a:r>
            <a:r>
              <a:rPr lang="fr-FR" sz="2400" b="0" i="0" u="none" strike="noStrike" cap="none" spc="0" dirty="0">
                <a:solidFill>
                  <a:schemeClr val="bg1"/>
                </a:solidFill>
                <a:latin typeface="Source Sans Pro Semibold" panose="020B0603030403020204" pitchFamily="34" charset="0"/>
                <a:ea typeface="Source Sans Pro Semibold" panose="020B0603030403020204" pitchFamily="34" charset="0"/>
                <a:cs typeface="Arial"/>
              </a:rPr>
              <a:t>:</a:t>
            </a:r>
          </a:p>
          <a:p>
            <a:pPr marL="1308422" lvl="2" indent="-394022">
              <a:lnSpc>
                <a:spcPct val="150000"/>
              </a:lnSpc>
              <a:buFont typeface="Arial"/>
              <a:buChar char="•"/>
              <a:defRPr/>
            </a:pPr>
            <a:r>
              <a:rPr lang="en-US" sz="2400" dirty="0">
                <a:solidFill>
                  <a:schemeClr val="bg1"/>
                </a:solidFill>
                <a:latin typeface="Source Sans Pro" panose="020B0503030403020204" pitchFamily="34" charset="0"/>
                <a:ea typeface="Source Sans Pro" panose="020B0503030403020204" pitchFamily="34" charset="0"/>
              </a:rPr>
              <a:t>a first approximation of a city's susceptibility to UHI</a:t>
            </a:r>
            <a:r>
              <a:rPr lang="fr-FR" sz="2400" dirty="0">
                <a:solidFill>
                  <a:schemeClr val="bg1"/>
                </a:solidFill>
                <a:latin typeface="Source Sans Pro" panose="020B0503030403020204" pitchFamily="34" charset="0"/>
                <a:ea typeface="Source Sans Pro" panose="020B0503030403020204" pitchFamily="34" charset="0"/>
                <a:cs typeface="Arial"/>
              </a:rPr>
              <a:t>.</a:t>
            </a:r>
          </a:p>
          <a:p>
            <a:pPr marL="1308422" lvl="2" indent="-394022">
              <a:lnSpc>
                <a:spcPct val="150000"/>
              </a:lnSpc>
              <a:buFont typeface="Arial"/>
              <a:buChar char="•"/>
              <a:defRPr/>
            </a:pPr>
            <a:r>
              <a:rPr lang="en-US" sz="2400" dirty="0">
                <a:solidFill>
                  <a:schemeClr val="bg1"/>
                </a:solidFill>
                <a:latin typeface="Source Sans Pro" panose="020B0503030403020204" pitchFamily="34" charset="0"/>
                <a:ea typeface="Source Sans Pro" panose="020B0503030403020204" pitchFamily="34" charset="0"/>
              </a:rPr>
              <a:t>a selection of interesting hotspots for in situ measurement or air temperature modeling.</a:t>
            </a:r>
            <a:endParaRPr sz="2400" b="0" i="0" u="none" strike="noStrike" cap="none" spc="0" dirty="0">
              <a:solidFill>
                <a:schemeClr val="bg1"/>
              </a:solidFill>
              <a:latin typeface="Source Sans Pro" panose="020B0503030403020204" pitchFamily="34" charset="0"/>
              <a:ea typeface="Source Sans Pro" panose="020B0503030403020204" pitchFamily="34" charset="0"/>
              <a:cs typeface="Arial"/>
            </a:endParaRPr>
          </a:p>
          <a:p>
            <a:pPr marL="1308422" lvl="2" indent="-394022">
              <a:lnSpc>
                <a:spcPct val="150000"/>
              </a:lnSpc>
              <a:buFont typeface="Arial"/>
              <a:buChar char="•"/>
              <a:defRPr/>
            </a:pPr>
            <a:r>
              <a:rPr lang="en-US" sz="2400" dirty="0">
                <a:solidFill>
                  <a:schemeClr val="bg1"/>
                </a:solidFill>
                <a:latin typeface="Source Sans Pro" panose="020B0503030403020204" pitchFamily="34" charset="0"/>
                <a:ea typeface="Source Sans Pro" panose="020B0503030403020204" pitchFamily="34" charset="0"/>
              </a:rPr>
              <a:t>data to help mitigate UHI and thus provide co-benefits.</a:t>
            </a:r>
            <a:endParaRPr sz="2400" b="0" i="0" u="none" strike="noStrike" cap="none" spc="0" dirty="0">
              <a:solidFill>
                <a:schemeClr val="bg1"/>
              </a:solidFill>
              <a:latin typeface="Source Sans Pro" panose="020B0503030403020204" pitchFamily="34" charset="0"/>
              <a:ea typeface="Source Sans Pro" panose="020B0503030403020204" pitchFamily="34" charset="0"/>
              <a:cs typeface="Arial"/>
            </a:endParaRPr>
          </a:p>
        </p:txBody>
      </p:sp>
      <p:sp>
        <p:nvSpPr>
          <p:cNvPr id="127" name="Rectangle 126">
            <a:extLst>
              <a:ext uri="{FF2B5EF4-FFF2-40B4-BE49-F238E27FC236}">
                <a16:creationId xmlns:a16="http://schemas.microsoft.com/office/drawing/2014/main" id="{DA7B7E57-6107-4769-AC55-B589B77F03B6}"/>
              </a:ext>
            </a:extLst>
          </p:cNvPr>
          <p:cNvSpPr/>
          <p:nvPr/>
        </p:nvSpPr>
        <p:spPr bwMode="auto">
          <a:xfrm>
            <a:off x="16468057" y="9729966"/>
            <a:ext cx="14683391" cy="19792091"/>
          </a:xfrm>
          <a:prstGeom prst="rect">
            <a:avLst/>
          </a:prstGeom>
          <a:solidFill>
            <a:schemeClr val="bg1"/>
          </a:solidFill>
          <a:ln w="28575">
            <a:solidFill>
              <a:srgbClr val="2925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67548729" name="Image 1367548728"/>
          <p:cNvPicPr>
            <a:picLocks noChangeAspect="1"/>
          </p:cNvPicPr>
          <p:nvPr/>
        </p:nvPicPr>
        <p:blipFill>
          <a:blip r:embed="rId3"/>
          <a:stretch/>
        </p:blipFill>
        <p:spPr bwMode="auto">
          <a:xfrm flipH="1">
            <a:off x="1125631" y="4757743"/>
            <a:ext cx="1640284" cy="1557641"/>
          </a:xfrm>
          <a:prstGeom prst="rect">
            <a:avLst/>
          </a:prstGeom>
          <a:scene3d>
            <a:camera prst="orthographicFront">
              <a:rot lat="0" lon="21299997" rev="0"/>
            </a:camera>
            <a:lightRig rig="threePt" dir="t"/>
          </a:scene3d>
        </p:spPr>
      </p:pic>
      <p:pic>
        <p:nvPicPr>
          <p:cNvPr id="50" name="Image 49">
            <a:extLst>
              <a:ext uri="{FF2B5EF4-FFF2-40B4-BE49-F238E27FC236}">
                <a16:creationId xmlns:a16="http://schemas.microsoft.com/office/drawing/2014/main" id="{00C4EEBE-0DAF-4B1F-81B0-1A73BACA97CE}"/>
              </a:ext>
            </a:extLst>
          </p:cNvPr>
          <p:cNvPicPr>
            <a:picLocks noChangeAspect="1"/>
          </p:cNvPicPr>
          <p:nvPr/>
        </p:nvPicPr>
        <p:blipFill>
          <a:blip r:embed="rId3"/>
          <a:stretch/>
        </p:blipFill>
        <p:spPr bwMode="auto">
          <a:xfrm>
            <a:off x="29511164" y="4668589"/>
            <a:ext cx="1640284" cy="1557641"/>
          </a:xfrm>
          <a:prstGeom prst="rect">
            <a:avLst/>
          </a:prstGeom>
          <a:scene3d>
            <a:camera prst="orthographicFront">
              <a:rot lat="0" lon="21299997" rev="0"/>
            </a:camera>
            <a:lightRig rig="threePt" dir="t"/>
          </a:scene3d>
        </p:spPr>
      </p:pic>
      <p:sp>
        <p:nvSpPr>
          <p:cNvPr id="47" name="Sous-titre 2"/>
          <p:cNvSpPr txBox="1"/>
          <p:nvPr/>
        </p:nvSpPr>
        <p:spPr bwMode="auto">
          <a:xfrm>
            <a:off x="2838952" y="4653308"/>
            <a:ext cx="26641114" cy="981809"/>
          </a:xfrm>
          <a:prstGeom prst="rect">
            <a:avLst/>
          </a:prstGeom>
        </p:spPr>
        <p:txBody>
          <a:bodyPr/>
          <a:lstStyle>
            <a:lvl1pPr marL="534581" indent="-534581" algn="l" defTabSz="2138324">
              <a:lnSpc>
                <a:spcPct val="90000"/>
              </a:lnSpc>
              <a:spcBef>
                <a:spcPts val="2339"/>
              </a:spcBef>
              <a:buFont typeface="Arial"/>
              <a:buChar char="•"/>
              <a:defRPr sz="6550">
                <a:solidFill>
                  <a:schemeClr val="tx1"/>
                </a:solidFill>
                <a:latin typeface="+mn-lt"/>
                <a:ea typeface="+mn-ea"/>
                <a:cs typeface="+mn-cs"/>
              </a:defRPr>
            </a:lvl1pPr>
            <a:lvl2pPr marL="1603743" indent="-534581" algn="l" defTabSz="2138324">
              <a:lnSpc>
                <a:spcPct val="90000"/>
              </a:lnSpc>
              <a:spcBef>
                <a:spcPts val="1169"/>
              </a:spcBef>
              <a:buFont typeface="Arial"/>
              <a:buChar char="•"/>
              <a:defRPr sz="5600">
                <a:solidFill>
                  <a:schemeClr val="tx1"/>
                </a:solidFill>
                <a:latin typeface="+mn-lt"/>
                <a:ea typeface="+mn-ea"/>
                <a:cs typeface="+mn-cs"/>
              </a:defRPr>
            </a:lvl2pPr>
            <a:lvl3pPr marL="2672906" indent="-534581" algn="l" defTabSz="2138324">
              <a:lnSpc>
                <a:spcPct val="90000"/>
              </a:lnSpc>
              <a:spcBef>
                <a:spcPts val="1169"/>
              </a:spcBef>
              <a:buFont typeface="Arial"/>
              <a:buChar char="•"/>
              <a:defRPr sz="4700">
                <a:solidFill>
                  <a:schemeClr val="tx1"/>
                </a:solidFill>
                <a:latin typeface="+mn-lt"/>
                <a:ea typeface="+mn-ea"/>
                <a:cs typeface="+mn-cs"/>
              </a:defRPr>
            </a:lvl3pPr>
            <a:lvl4pPr marL="3742068" indent="-534581" algn="l" defTabSz="2138324">
              <a:lnSpc>
                <a:spcPct val="90000"/>
              </a:lnSpc>
              <a:spcBef>
                <a:spcPts val="1169"/>
              </a:spcBef>
              <a:buFont typeface="Arial"/>
              <a:buChar char="•"/>
              <a:defRPr sz="4200">
                <a:solidFill>
                  <a:schemeClr val="tx1"/>
                </a:solidFill>
                <a:latin typeface="+mn-lt"/>
                <a:ea typeface="+mn-ea"/>
                <a:cs typeface="+mn-cs"/>
              </a:defRPr>
            </a:lvl4pPr>
            <a:lvl5pPr marL="4811230" indent="-534581" algn="l" defTabSz="2138324">
              <a:lnSpc>
                <a:spcPct val="90000"/>
              </a:lnSpc>
              <a:spcBef>
                <a:spcPts val="1169"/>
              </a:spcBef>
              <a:buFont typeface="Arial"/>
              <a:buChar char="•"/>
              <a:defRPr sz="4200">
                <a:solidFill>
                  <a:schemeClr val="tx1"/>
                </a:solidFill>
                <a:latin typeface="+mn-lt"/>
                <a:ea typeface="+mn-ea"/>
                <a:cs typeface="+mn-cs"/>
              </a:defRPr>
            </a:lvl5pPr>
            <a:lvl6pPr marL="5880392" indent="-534581" algn="l" defTabSz="2138324">
              <a:lnSpc>
                <a:spcPct val="90000"/>
              </a:lnSpc>
              <a:spcBef>
                <a:spcPts val="1169"/>
              </a:spcBef>
              <a:buFont typeface="Arial"/>
              <a:buChar char="•"/>
              <a:defRPr sz="4200">
                <a:solidFill>
                  <a:schemeClr val="tx1"/>
                </a:solidFill>
                <a:latin typeface="+mn-lt"/>
                <a:ea typeface="+mn-ea"/>
                <a:cs typeface="+mn-cs"/>
              </a:defRPr>
            </a:lvl6pPr>
            <a:lvl7pPr marL="6949554" indent="-534581" algn="l" defTabSz="2138324">
              <a:lnSpc>
                <a:spcPct val="90000"/>
              </a:lnSpc>
              <a:spcBef>
                <a:spcPts val="1169"/>
              </a:spcBef>
              <a:buFont typeface="Arial"/>
              <a:buChar char="•"/>
              <a:defRPr sz="4200">
                <a:solidFill>
                  <a:schemeClr val="tx1"/>
                </a:solidFill>
                <a:latin typeface="+mn-lt"/>
                <a:ea typeface="+mn-ea"/>
                <a:cs typeface="+mn-cs"/>
              </a:defRPr>
            </a:lvl7pPr>
            <a:lvl8pPr marL="8018717" indent="-534581" algn="l" defTabSz="2138324">
              <a:lnSpc>
                <a:spcPct val="90000"/>
              </a:lnSpc>
              <a:spcBef>
                <a:spcPts val="1169"/>
              </a:spcBef>
              <a:buFont typeface="Arial"/>
              <a:buChar char="•"/>
              <a:defRPr sz="4200">
                <a:solidFill>
                  <a:schemeClr val="tx1"/>
                </a:solidFill>
                <a:latin typeface="+mn-lt"/>
                <a:ea typeface="+mn-ea"/>
                <a:cs typeface="+mn-cs"/>
              </a:defRPr>
            </a:lvl8pPr>
            <a:lvl9pPr marL="9087879" indent="-534581" algn="l" defTabSz="2138324">
              <a:lnSpc>
                <a:spcPct val="90000"/>
              </a:lnSpc>
              <a:spcBef>
                <a:spcPts val="1169"/>
              </a:spcBef>
              <a:buFont typeface="Arial"/>
              <a:buChar char="•"/>
              <a:defRPr sz="4200">
                <a:solidFill>
                  <a:schemeClr val="tx1"/>
                </a:solidFill>
                <a:latin typeface="+mn-lt"/>
                <a:ea typeface="+mn-ea"/>
                <a:cs typeface="+mn-cs"/>
              </a:defRPr>
            </a:lvl9pPr>
          </a:lstStyle>
          <a:p>
            <a:pPr marL="0" indent="0" algn="ctr">
              <a:buNone/>
              <a:defRPr/>
            </a:pPr>
            <a:r>
              <a:rPr lang="en-GB" sz="6000" b="1" spc="600" dirty="0" err="1">
                <a:solidFill>
                  <a:schemeClr val="accent1"/>
                </a:solidFill>
                <a:latin typeface="Alegreya Sans Medium" panose="00000600000000000000" pitchFamily="2" charset="0"/>
                <a:ea typeface="Source Sans Pro Black" panose="020B0803030403020204" pitchFamily="34" charset="0"/>
              </a:rPr>
              <a:t>SatLCZ</a:t>
            </a:r>
            <a:r>
              <a:rPr lang="en-GB" sz="6000" b="1" spc="600" dirty="0">
                <a:solidFill>
                  <a:schemeClr val="accent1"/>
                </a:solidFill>
                <a:latin typeface="Alegreya Sans Medium" panose="00000600000000000000" pitchFamily="2" charset="0"/>
                <a:ea typeface="Source Sans Pro Black" panose="020B0803030403020204" pitchFamily="34" charset="0"/>
              </a:rPr>
              <a:t>: an operational tool to characterise Urban Heat Island using VHR satellite images</a:t>
            </a:r>
          </a:p>
        </p:txBody>
      </p:sp>
      <p:sp>
        <p:nvSpPr>
          <p:cNvPr id="6" name="ZoneTexte 5"/>
          <p:cNvSpPr txBox="1"/>
          <p:nvPr/>
        </p:nvSpPr>
        <p:spPr bwMode="auto">
          <a:xfrm>
            <a:off x="1007868" y="6421056"/>
            <a:ext cx="21617695" cy="3170099"/>
          </a:xfrm>
          <a:prstGeom prst="rect">
            <a:avLst/>
          </a:prstGeom>
          <a:noFill/>
        </p:spPr>
        <p:txBody>
          <a:bodyPr wrap="square">
            <a:spAutoFit/>
          </a:bodyPr>
          <a:lstStyle/>
          <a:p>
            <a:pPr>
              <a:defRPr/>
            </a:pPr>
            <a:r>
              <a:rPr lang="en-GB" sz="2500" dirty="0">
                <a:solidFill>
                  <a:schemeClr val="accent1"/>
                </a:solidFill>
                <a:latin typeface="Source Sans Pro" panose="020B0503030403020204" pitchFamily="34" charset="0"/>
                <a:ea typeface="Source Sans Pro" panose="020B0503030403020204" pitchFamily="34" charset="0"/>
              </a:rPr>
              <a:t>	Urban Heat Island (UHI) is one of the main effects of the general urban heat stress phenomenon caused by increasing urbanisation, and an important example of anthropogenic climate change </a:t>
            </a:r>
            <a:r>
              <a:rPr lang="en-GB" sz="2500" baseline="30000" dirty="0">
                <a:solidFill>
                  <a:schemeClr val="accent1"/>
                </a:solidFill>
                <a:latin typeface="Source Sans Pro" panose="020B0503030403020204" pitchFamily="34" charset="0"/>
                <a:ea typeface="Source Sans Pro" panose="020B0503030403020204" pitchFamily="34" charset="0"/>
              </a:rPr>
              <a:t>e.g. 1; 2</a:t>
            </a:r>
            <a:r>
              <a:rPr lang="en-GB" sz="2500" dirty="0">
                <a:solidFill>
                  <a:schemeClr val="accent1"/>
                </a:solidFill>
                <a:latin typeface="Source Sans Pro" panose="020B0503030403020204" pitchFamily="34" charset="0"/>
                <a:ea typeface="Source Sans Pro" panose="020B0503030403020204" pitchFamily="34" charset="0"/>
              </a:rPr>
              <a:t>. The UHI is mainly due to the difference in thermal properties between urbanised and natural land, anthropogenic heat emissions, anthropogenic pollution and limited wind flow between buildings.</a:t>
            </a:r>
          </a:p>
          <a:p>
            <a:pPr algn="just" rtl="0">
              <a:defRPr/>
            </a:pPr>
            <a:r>
              <a:rPr lang="en-GB" sz="2500" dirty="0">
                <a:solidFill>
                  <a:schemeClr val="accent1"/>
                </a:solidFill>
                <a:latin typeface="Source Sans Pro" panose="020B0503030403020204" pitchFamily="34" charset="0"/>
                <a:ea typeface="Source Sans Pro" panose="020B0503030403020204" pitchFamily="34" charset="0"/>
              </a:rPr>
              <a:t>	The Local Climate Zone (LCZ) concept developed by the international urban climatology community</a:t>
            </a:r>
            <a:r>
              <a:rPr lang="en-GB" sz="2500" baseline="30000" dirty="0">
                <a:solidFill>
                  <a:schemeClr val="accent1"/>
                </a:solidFill>
                <a:latin typeface="Source Sans Pro" panose="020B0503030403020204" pitchFamily="34" charset="0"/>
                <a:ea typeface="Source Sans Pro" panose="020B0503030403020204" pitchFamily="34" charset="0"/>
              </a:rPr>
              <a:t>3</a:t>
            </a:r>
            <a:r>
              <a:rPr lang="en-GB" sz="2500" dirty="0">
                <a:solidFill>
                  <a:schemeClr val="accent1"/>
                </a:solidFill>
                <a:latin typeface="Source Sans Pro" panose="020B0503030403020204" pitchFamily="34" charset="0"/>
                <a:ea typeface="Source Sans Pro" panose="020B0503030403020204" pitchFamily="34" charset="0"/>
              </a:rPr>
              <a:t> </a:t>
            </a:r>
            <a:r>
              <a:rPr lang="en-GB" sz="2500" dirty="0">
                <a:solidFill>
                  <a:srgbClr val="292574"/>
                </a:solidFill>
                <a:latin typeface="Source Sans Pro" panose="020B0503030403020204" pitchFamily="34" charset="0"/>
                <a:ea typeface="Source Sans Pro" panose="020B0503030403020204" pitchFamily="34" charset="0"/>
              </a:rPr>
              <a:t>permits to render UHI studies more comparable, irrespective of prevailing local urban planning, building materials, city size and geographical location. In other words, the LCZ approach capture the variation in microclimate that typify neighbourhood </a:t>
            </a:r>
            <a:r>
              <a:rPr lang="en-GB" sz="2500" baseline="30000" dirty="0">
                <a:solidFill>
                  <a:srgbClr val="292574"/>
                </a:solidFill>
                <a:latin typeface="Source Sans Pro" panose="020B0503030403020204" pitchFamily="34" charset="0"/>
                <a:ea typeface="Source Sans Pro" panose="020B0503030403020204" pitchFamily="34" charset="0"/>
              </a:rPr>
              <a:t>e.g. 3; 1; 4 </a:t>
            </a:r>
            <a:r>
              <a:rPr lang="en-GB" sz="2500" dirty="0">
                <a:solidFill>
                  <a:srgbClr val="292574"/>
                </a:solidFill>
                <a:latin typeface="Source Sans Pro" panose="020B0503030403020204" pitchFamily="34" charset="0"/>
                <a:ea typeface="Source Sans Pro" panose="020B0503030403020204" pitchFamily="34" charset="0"/>
              </a:rPr>
              <a:t> in specific cities islands with a radius of ~200 m.</a:t>
            </a:r>
          </a:p>
          <a:p>
            <a:pPr>
              <a:defRPr/>
            </a:pPr>
            <a:r>
              <a:rPr lang="en-GB" sz="2500" dirty="0">
                <a:solidFill>
                  <a:schemeClr val="accent1"/>
                </a:solidFill>
                <a:latin typeface="Source Sans Pro" panose="020B0503030403020204" pitchFamily="34" charset="0"/>
                <a:ea typeface="Source Sans Pro" panose="020B0503030403020204" pitchFamily="34" charset="0"/>
              </a:rPr>
              <a:t>	The LCZ approach map the vulnerability of the urban environment during summer heat waves and help local actors to adapt and attenuate heat peaks through better urban design.</a:t>
            </a:r>
          </a:p>
        </p:txBody>
      </p:sp>
      <p:sp>
        <p:nvSpPr>
          <p:cNvPr id="10" name="ZoneTexte 9"/>
          <p:cNvSpPr txBox="1"/>
          <p:nvPr/>
        </p:nvSpPr>
        <p:spPr bwMode="auto">
          <a:xfrm>
            <a:off x="1125631" y="39537983"/>
            <a:ext cx="14825567" cy="3312354"/>
          </a:xfrm>
          <a:prstGeom prst="rect">
            <a:avLst/>
          </a:prstGeom>
          <a:solidFill>
            <a:schemeClr val="bg1"/>
          </a:solidFill>
          <a:ln w="28575">
            <a:solidFill>
              <a:srgbClr val="292574"/>
            </a:solidFill>
            <a:prstDash val="solid"/>
          </a:ln>
          <a:effectLst>
            <a:innerShdw blurRad="114300">
              <a:prstClr val="black"/>
            </a:innerShdw>
          </a:effectLst>
        </p:spPr>
        <p:txBody>
          <a:bodyPr wrap="square" lIns="360000" tIns="360000" rIns="360000" bIns="360000">
            <a:spAutoFit/>
          </a:bodyPr>
          <a:lstStyle/>
          <a:p>
            <a:pPr>
              <a:defRPr/>
            </a:pPr>
            <a:r>
              <a:rPr lang="en-GB" sz="2400" i="0" u="none" strike="noStrike" cap="none" spc="0" dirty="0">
                <a:solidFill>
                  <a:schemeClr val="accent2"/>
                </a:solidFill>
                <a:latin typeface="Arial"/>
                <a:ea typeface="Arial"/>
                <a:cs typeface="Arial"/>
              </a:rPr>
              <a:t>For </a:t>
            </a:r>
            <a:r>
              <a:rPr lang="en-GB" sz="2400" dirty="0">
                <a:solidFill>
                  <a:schemeClr val="accent2"/>
                </a:solidFill>
                <a:latin typeface="Arial"/>
                <a:ea typeface="Arial"/>
                <a:cs typeface="Arial"/>
              </a:rPr>
              <a:t>f</a:t>
            </a:r>
            <a:r>
              <a:rPr lang="en-GB" sz="2400" i="0" u="none" strike="noStrike" cap="none" spc="0" dirty="0">
                <a:solidFill>
                  <a:schemeClr val="accent2"/>
                </a:solidFill>
                <a:latin typeface="Arial"/>
                <a:ea typeface="Arial"/>
                <a:cs typeface="Arial"/>
              </a:rPr>
              <a:t>urther details</a:t>
            </a:r>
            <a:r>
              <a:rPr lang="fr-FR" sz="2400" i="0" u="none" strike="noStrike" cap="none" spc="0" dirty="0">
                <a:solidFill>
                  <a:schemeClr val="accent2"/>
                </a:solidFill>
                <a:latin typeface="Arial"/>
                <a:ea typeface="Arial"/>
                <a:cs typeface="Arial"/>
              </a:rPr>
              <a:t>:</a:t>
            </a:r>
            <a:endParaRPr sz="2400" dirty="0"/>
          </a:p>
          <a:p>
            <a:pPr>
              <a:defRPr/>
            </a:pPr>
            <a:r>
              <a:rPr lang="fr-FR" sz="2400" i="0" u="none" strike="noStrike" cap="none" spc="0" dirty="0">
                <a:solidFill>
                  <a:schemeClr val="accent1"/>
                </a:solidFill>
                <a:latin typeface="Arial"/>
                <a:ea typeface="Arial"/>
                <a:cs typeface="Arial"/>
              </a:rPr>
              <a:t>Contact : </a:t>
            </a:r>
            <a:r>
              <a:rPr lang="fr-FR" sz="2400" dirty="0">
                <a:solidFill>
                  <a:schemeClr val="accent1"/>
                </a:solidFill>
                <a:latin typeface="Arial"/>
                <a:ea typeface="Arial"/>
                <a:cs typeface="Arial"/>
                <a:hlinkClick r:id="rId4"/>
              </a:rPr>
              <a:t>Benjamin </a:t>
            </a:r>
            <a:r>
              <a:rPr lang="fr-FR" sz="2400" dirty="0" err="1">
                <a:solidFill>
                  <a:schemeClr val="accent1"/>
                </a:solidFill>
                <a:latin typeface="Arial"/>
                <a:ea typeface="Arial"/>
                <a:cs typeface="Arial"/>
                <a:hlinkClick r:id="rId4"/>
              </a:rPr>
              <a:t>Piccinini</a:t>
            </a:r>
            <a:r>
              <a:rPr lang="fr-FR" sz="2400" dirty="0">
                <a:solidFill>
                  <a:schemeClr val="accent1"/>
                </a:solidFill>
                <a:latin typeface="Arial"/>
                <a:ea typeface="Arial"/>
                <a:cs typeface="Arial"/>
                <a:hlinkClick r:id="rId4"/>
              </a:rPr>
              <a:t> </a:t>
            </a:r>
            <a:endParaRPr lang="fr-FR" sz="2400" dirty="0">
              <a:solidFill>
                <a:schemeClr val="accent1"/>
              </a:solidFill>
              <a:latin typeface="Arial"/>
              <a:ea typeface="Arial"/>
              <a:cs typeface="Arial"/>
            </a:endParaRPr>
          </a:p>
          <a:p>
            <a:pPr algn="r">
              <a:defRPr/>
            </a:pPr>
            <a:endParaRPr lang="fr-FR" sz="2400" b="1" i="0" u="none" strike="noStrike" cap="none" spc="0" dirty="0">
              <a:solidFill>
                <a:schemeClr val="accent1"/>
              </a:solidFill>
              <a:latin typeface="Arial"/>
              <a:cs typeface="Arial"/>
            </a:endParaRPr>
          </a:p>
          <a:p>
            <a:pPr algn="r">
              <a:defRPr/>
            </a:pPr>
            <a:endParaRPr lang="fr-FR" sz="2400" b="1" dirty="0">
              <a:solidFill>
                <a:schemeClr val="accent1"/>
              </a:solidFill>
              <a:latin typeface="Arial"/>
              <a:cs typeface="Arial"/>
            </a:endParaRPr>
          </a:p>
          <a:p>
            <a:pPr algn="r">
              <a:defRPr/>
            </a:pPr>
            <a:endParaRPr lang="fr-FR" sz="2400" b="1" i="0" u="none" strike="noStrike" cap="none" spc="0" dirty="0">
              <a:solidFill>
                <a:schemeClr val="accent1"/>
              </a:solidFill>
              <a:latin typeface="Arial"/>
              <a:cs typeface="Arial"/>
            </a:endParaRPr>
          </a:p>
          <a:p>
            <a:pPr algn="r">
              <a:defRPr/>
            </a:pPr>
            <a:endParaRPr lang="fr-FR" sz="2400" b="1" dirty="0">
              <a:solidFill>
                <a:schemeClr val="accent1"/>
              </a:solidFill>
              <a:latin typeface="Arial"/>
              <a:cs typeface="Arial"/>
            </a:endParaRPr>
          </a:p>
          <a:p>
            <a:pPr algn="r">
              <a:defRPr/>
            </a:pPr>
            <a:endParaRPr lang="fr-FR" sz="2400" b="1" i="0" u="none" strike="noStrike" cap="none" spc="0" dirty="0">
              <a:solidFill>
                <a:schemeClr val="accent1"/>
              </a:solidFill>
              <a:latin typeface="Arial"/>
              <a:cs typeface="Arial"/>
            </a:endParaRPr>
          </a:p>
        </p:txBody>
      </p:sp>
      <p:pic>
        <p:nvPicPr>
          <p:cNvPr id="3" name="Image 2">
            <a:extLst>
              <a:ext uri="{FF2B5EF4-FFF2-40B4-BE49-F238E27FC236}">
                <a16:creationId xmlns:a16="http://schemas.microsoft.com/office/drawing/2014/main" id="{2D2A915B-3CD7-4A64-BAE8-B5B3C0CC8B04}"/>
              </a:ext>
            </a:extLst>
          </p:cNvPr>
          <p:cNvPicPr>
            <a:picLocks noChangeAspect="1"/>
          </p:cNvPicPr>
          <p:nvPr/>
        </p:nvPicPr>
        <p:blipFill>
          <a:blip r:embed="rId5"/>
          <a:stretch>
            <a:fillRect/>
          </a:stretch>
        </p:blipFill>
        <p:spPr>
          <a:xfrm>
            <a:off x="7767205" y="1502144"/>
            <a:ext cx="3369760" cy="2360264"/>
          </a:xfrm>
          <a:prstGeom prst="rect">
            <a:avLst/>
          </a:prstGeom>
        </p:spPr>
      </p:pic>
      <p:pic>
        <p:nvPicPr>
          <p:cNvPr id="36" name="Image 35">
            <a:extLst>
              <a:ext uri="{FF2B5EF4-FFF2-40B4-BE49-F238E27FC236}">
                <a16:creationId xmlns:a16="http://schemas.microsoft.com/office/drawing/2014/main" id="{960C5D15-C5E5-4CB0-8FB3-8454249EDB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1594" y="1401533"/>
            <a:ext cx="3355707" cy="2793626"/>
          </a:xfrm>
          <a:prstGeom prst="rect">
            <a:avLst/>
          </a:prstGeom>
        </p:spPr>
      </p:pic>
      <p:sp>
        <p:nvSpPr>
          <p:cNvPr id="39" name="Sous-titre 2">
            <a:extLst>
              <a:ext uri="{FF2B5EF4-FFF2-40B4-BE49-F238E27FC236}">
                <a16:creationId xmlns:a16="http://schemas.microsoft.com/office/drawing/2014/main" id="{8CF493A8-EC02-4305-A230-6F4DE7EA142B}"/>
              </a:ext>
            </a:extLst>
          </p:cNvPr>
          <p:cNvSpPr txBox="1"/>
          <p:nvPr/>
        </p:nvSpPr>
        <p:spPr bwMode="auto">
          <a:xfrm>
            <a:off x="22805008" y="6739986"/>
            <a:ext cx="8371601" cy="2404681"/>
          </a:xfrm>
          <a:prstGeom prst="rect">
            <a:avLst/>
          </a:prstGeom>
        </p:spPr>
        <p:txBody>
          <a:bodyPr/>
          <a:lstStyle>
            <a:lvl1pPr marL="534581" indent="-534581" algn="l" defTabSz="2138324">
              <a:lnSpc>
                <a:spcPct val="90000"/>
              </a:lnSpc>
              <a:spcBef>
                <a:spcPts val="2339"/>
              </a:spcBef>
              <a:buFont typeface="Arial"/>
              <a:buChar char="•"/>
              <a:defRPr sz="6550">
                <a:solidFill>
                  <a:schemeClr val="tx1"/>
                </a:solidFill>
                <a:latin typeface="+mn-lt"/>
                <a:ea typeface="+mn-ea"/>
                <a:cs typeface="+mn-cs"/>
              </a:defRPr>
            </a:lvl1pPr>
            <a:lvl2pPr marL="1603743" indent="-534581" algn="l" defTabSz="2138324">
              <a:lnSpc>
                <a:spcPct val="90000"/>
              </a:lnSpc>
              <a:spcBef>
                <a:spcPts val="1169"/>
              </a:spcBef>
              <a:buFont typeface="Arial"/>
              <a:buChar char="•"/>
              <a:defRPr sz="5600">
                <a:solidFill>
                  <a:schemeClr val="tx1"/>
                </a:solidFill>
                <a:latin typeface="+mn-lt"/>
                <a:ea typeface="+mn-ea"/>
                <a:cs typeface="+mn-cs"/>
              </a:defRPr>
            </a:lvl2pPr>
            <a:lvl3pPr marL="2672906" indent="-534581" algn="l" defTabSz="2138324">
              <a:lnSpc>
                <a:spcPct val="90000"/>
              </a:lnSpc>
              <a:spcBef>
                <a:spcPts val="1169"/>
              </a:spcBef>
              <a:buFont typeface="Arial"/>
              <a:buChar char="•"/>
              <a:defRPr sz="4700">
                <a:solidFill>
                  <a:schemeClr val="tx1"/>
                </a:solidFill>
                <a:latin typeface="+mn-lt"/>
                <a:ea typeface="+mn-ea"/>
                <a:cs typeface="+mn-cs"/>
              </a:defRPr>
            </a:lvl3pPr>
            <a:lvl4pPr marL="3742068" indent="-534581" algn="l" defTabSz="2138324">
              <a:lnSpc>
                <a:spcPct val="90000"/>
              </a:lnSpc>
              <a:spcBef>
                <a:spcPts val="1169"/>
              </a:spcBef>
              <a:buFont typeface="Arial"/>
              <a:buChar char="•"/>
              <a:defRPr sz="4200">
                <a:solidFill>
                  <a:schemeClr val="tx1"/>
                </a:solidFill>
                <a:latin typeface="+mn-lt"/>
                <a:ea typeface="+mn-ea"/>
                <a:cs typeface="+mn-cs"/>
              </a:defRPr>
            </a:lvl4pPr>
            <a:lvl5pPr marL="4811230" indent="-534581" algn="l" defTabSz="2138324">
              <a:lnSpc>
                <a:spcPct val="90000"/>
              </a:lnSpc>
              <a:spcBef>
                <a:spcPts val="1169"/>
              </a:spcBef>
              <a:buFont typeface="Arial"/>
              <a:buChar char="•"/>
              <a:defRPr sz="4200">
                <a:solidFill>
                  <a:schemeClr val="tx1"/>
                </a:solidFill>
                <a:latin typeface="+mn-lt"/>
                <a:ea typeface="+mn-ea"/>
                <a:cs typeface="+mn-cs"/>
              </a:defRPr>
            </a:lvl5pPr>
            <a:lvl6pPr marL="5880392" indent="-534581" algn="l" defTabSz="2138324">
              <a:lnSpc>
                <a:spcPct val="90000"/>
              </a:lnSpc>
              <a:spcBef>
                <a:spcPts val="1169"/>
              </a:spcBef>
              <a:buFont typeface="Arial"/>
              <a:buChar char="•"/>
              <a:defRPr sz="4200">
                <a:solidFill>
                  <a:schemeClr val="tx1"/>
                </a:solidFill>
                <a:latin typeface="+mn-lt"/>
                <a:ea typeface="+mn-ea"/>
                <a:cs typeface="+mn-cs"/>
              </a:defRPr>
            </a:lvl6pPr>
            <a:lvl7pPr marL="6949554" indent="-534581" algn="l" defTabSz="2138324">
              <a:lnSpc>
                <a:spcPct val="90000"/>
              </a:lnSpc>
              <a:spcBef>
                <a:spcPts val="1169"/>
              </a:spcBef>
              <a:buFont typeface="Arial"/>
              <a:buChar char="•"/>
              <a:defRPr sz="4200">
                <a:solidFill>
                  <a:schemeClr val="tx1"/>
                </a:solidFill>
                <a:latin typeface="+mn-lt"/>
                <a:ea typeface="+mn-ea"/>
                <a:cs typeface="+mn-cs"/>
              </a:defRPr>
            </a:lvl7pPr>
            <a:lvl8pPr marL="8018717" indent="-534581" algn="l" defTabSz="2138324">
              <a:lnSpc>
                <a:spcPct val="90000"/>
              </a:lnSpc>
              <a:spcBef>
                <a:spcPts val="1169"/>
              </a:spcBef>
              <a:buFont typeface="Arial"/>
              <a:buChar char="•"/>
              <a:defRPr sz="4200">
                <a:solidFill>
                  <a:schemeClr val="tx1"/>
                </a:solidFill>
                <a:latin typeface="+mn-lt"/>
                <a:ea typeface="+mn-ea"/>
                <a:cs typeface="+mn-cs"/>
              </a:defRPr>
            </a:lvl8pPr>
            <a:lvl9pPr marL="9087879" indent="-534581" algn="l" defTabSz="2138324">
              <a:lnSpc>
                <a:spcPct val="90000"/>
              </a:lnSpc>
              <a:spcBef>
                <a:spcPts val="1169"/>
              </a:spcBef>
              <a:buFont typeface="Arial"/>
              <a:buChar char="•"/>
              <a:defRPr sz="4200">
                <a:solidFill>
                  <a:schemeClr val="tx1"/>
                </a:solidFill>
                <a:latin typeface="+mn-lt"/>
                <a:ea typeface="+mn-ea"/>
                <a:cs typeface="+mn-cs"/>
              </a:defRPr>
            </a:lvl9pPr>
          </a:lstStyle>
          <a:p>
            <a:pPr marL="0" indent="0">
              <a:lnSpc>
                <a:spcPct val="100000"/>
              </a:lnSpc>
              <a:buNone/>
              <a:defRPr/>
            </a:pPr>
            <a:r>
              <a:rPr lang="fr-FR" sz="2500" i="1" dirty="0">
                <a:solidFill>
                  <a:schemeClr val="accent1"/>
                </a:solidFill>
                <a:latin typeface="Source Sans Pro Light" panose="020B0403030403020204" pitchFamily="34" charset="0"/>
                <a:ea typeface="Source Sans Pro Light" panose="020B0403030403020204" pitchFamily="34" charset="0"/>
              </a:rPr>
              <a:t>Benjamin Piccinini</a:t>
            </a:r>
            <a:r>
              <a:rPr lang="fr-FR" sz="2500" i="1" baseline="30000" dirty="0">
                <a:solidFill>
                  <a:schemeClr val="accent1"/>
                </a:solidFill>
                <a:latin typeface="Source Sans Pro Light" panose="020B0403030403020204" pitchFamily="34" charset="0"/>
                <a:ea typeface="Source Sans Pro Light" panose="020B0403030403020204" pitchFamily="34" charset="0"/>
              </a:rPr>
              <a:t>1</a:t>
            </a:r>
            <a:r>
              <a:rPr lang="fr-FR" sz="2500" i="1" dirty="0">
                <a:solidFill>
                  <a:schemeClr val="accent1"/>
                </a:solidFill>
                <a:latin typeface="Source Sans Pro Light" panose="020B0403030403020204" pitchFamily="34" charset="0"/>
                <a:ea typeface="Source Sans Pro Light" panose="020B0403030403020204" pitchFamily="34" charset="0"/>
              </a:rPr>
              <a:t>, Julien Bouyer</a:t>
            </a:r>
            <a:r>
              <a:rPr lang="fr-FR" sz="2500" i="1" baseline="30000" dirty="0">
                <a:solidFill>
                  <a:schemeClr val="accent1"/>
                </a:solidFill>
                <a:latin typeface="Source Sans Pro Light" panose="020B0403030403020204" pitchFamily="34" charset="0"/>
                <a:ea typeface="Source Sans Pro Light" panose="020B0403030403020204" pitchFamily="34" charset="0"/>
              </a:rPr>
              <a:t>2</a:t>
            </a:r>
            <a:r>
              <a:rPr lang="fr-FR" sz="2500" i="1" dirty="0">
                <a:solidFill>
                  <a:schemeClr val="accent1"/>
                </a:solidFill>
                <a:latin typeface="Source Sans Pro Light" panose="020B0403030403020204" pitchFamily="34" charset="0"/>
                <a:ea typeface="Source Sans Pro Light" panose="020B0403030403020204" pitchFamily="34" charset="0"/>
              </a:rPr>
              <a:t>, </a:t>
            </a:r>
            <a:r>
              <a:rPr lang="fr-FR" sz="2500" b="1" i="1" dirty="0">
                <a:solidFill>
                  <a:schemeClr val="accent1"/>
                </a:solidFill>
                <a:latin typeface="Source Sans Pro Light" panose="020B0403030403020204" pitchFamily="34" charset="0"/>
                <a:ea typeface="Source Sans Pro Light" panose="020B0403030403020204" pitchFamily="34" charset="0"/>
              </a:rPr>
              <a:t>Teodolina Lopez</a:t>
            </a:r>
            <a:r>
              <a:rPr lang="fr-FR" sz="2500" b="1" i="1" baseline="30000" dirty="0">
                <a:solidFill>
                  <a:schemeClr val="accent1"/>
                </a:solidFill>
                <a:latin typeface="Source Sans Pro Light" panose="020B0403030403020204" pitchFamily="34" charset="0"/>
                <a:ea typeface="Source Sans Pro Light" panose="020B0403030403020204" pitchFamily="34" charset="0"/>
              </a:rPr>
              <a:t>1,3</a:t>
            </a:r>
            <a:r>
              <a:rPr lang="fr-FR" sz="2500" i="1" dirty="0">
                <a:solidFill>
                  <a:schemeClr val="accent1"/>
                </a:solidFill>
                <a:latin typeface="Source Sans Pro Light" panose="020B0403030403020204" pitchFamily="34" charset="0"/>
                <a:ea typeface="Source Sans Pro Light" panose="020B0403030403020204" pitchFamily="34" charset="0"/>
              </a:rPr>
              <a:t>, Quentin Gautier</a:t>
            </a:r>
            <a:r>
              <a:rPr lang="fr-FR" sz="2500" i="1" baseline="30000" dirty="0">
                <a:solidFill>
                  <a:schemeClr val="accent1"/>
                </a:solidFill>
                <a:latin typeface="Source Sans Pro Light" panose="020B0403030403020204" pitchFamily="34" charset="0"/>
                <a:ea typeface="Source Sans Pro Light" panose="020B0403030403020204" pitchFamily="34" charset="0"/>
              </a:rPr>
              <a:t>1</a:t>
            </a:r>
            <a:r>
              <a:rPr lang="fr-FR" sz="2500" i="1" dirty="0">
                <a:solidFill>
                  <a:schemeClr val="accent1"/>
                </a:solidFill>
                <a:latin typeface="Source Sans Pro Light" panose="020B0403030403020204" pitchFamily="34" charset="0"/>
                <a:ea typeface="Source Sans Pro Light" panose="020B0403030403020204" pitchFamily="34" charset="0"/>
              </a:rPr>
              <a:t>, Arnaud Ceyte</a:t>
            </a:r>
            <a:r>
              <a:rPr lang="fr-FR" sz="2500" i="1" baseline="30000" dirty="0">
                <a:solidFill>
                  <a:schemeClr val="accent1"/>
                </a:solidFill>
                <a:latin typeface="Source Sans Pro Light" panose="020B0403030403020204" pitchFamily="34" charset="0"/>
                <a:ea typeface="Source Sans Pro Light" panose="020B0403030403020204" pitchFamily="34" charset="0"/>
              </a:rPr>
              <a:t>1</a:t>
            </a:r>
          </a:p>
          <a:p>
            <a:pPr marL="0" indent="0">
              <a:lnSpc>
                <a:spcPct val="100000"/>
              </a:lnSpc>
              <a:buNone/>
              <a:defRPr/>
            </a:pPr>
            <a:r>
              <a:rPr lang="en-GB" sz="2500" i="1" dirty="0">
                <a:solidFill>
                  <a:schemeClr val="accent1"/>
                </a:solidFill>
                <a:latin typeface="Source Sans Pro Light" panose="020B0403030403020204" pitchFamily="34" charset="0"/>
                <a:ea typeface="Source Sans Pro Light" panose="020B0403030403020204" pitchFamily="34" charset="0"/>
              </a:rPr>
              <a:t>(1) </a:t>
            </a:r>
            <a:r>
              <a:rPr lang="en-GB" sz="2500" i="1" dirty="0" err="1">
                <a:solidFill>
                  <a:schemeClr val="accent1"/>
                </a:solidFill>
                <a:latin typeface="Source Sans Pro Light" panose="020B0403030403020204" pitchFamily="34" charset="0"/>
                <a:ea typeface="Source Sans Pro Light" panose="020B0403030403020204" pitchFamily="34" charset="0"/>
              </a:rPr>
              <a:t>Cerema</a:t>
            </a:r>
            <a:r>
              <a:rPr lang="fr-FR" sz="2500" i="1" dirty="0">
                <a:solidFill>
                  <a:schemeClr val="accent1"/>
                </a:solidFill>
                <a:latin typeface="Source Sans Pro Light" panose="020B0403030403020204" pitchFamily="34" charset="0"/>
                <a:ea typeface="Source Sans Pro Light" panose="020B0403030403020204" pitchFamily="34" charset="0"/>
              </a:rPr>
              <a:t>, Direction Occitanie, Satellite Team, Toulouse, France. (2) </a:t>
            </a:r>
            <a:r>
              <a:rPr lang="fr-FR" sz="2500" i="1" dirty="0" err="1">
                <a:solidFill>
                  <a:schemeClr val="accent1"/>
                </a:solidFill>
                <a:latin typeface="Source Sans Pro Light" panose="020B0403030403020204" pitchFamily="34" charset="0"/>
                <a:ea typeface="Source Sans Pro Light" panose="020B0403030403020204" pitchFamily="34" charset="0"/>
              </a:rPr>
              <a:t>Cerema</a:t>
            </a:r>
            <a:r>
              <a:rPr lang="fr-FR" sz="2500" i="1" dirty="0">
                <a:solidFill>
                  <a:schemeClr val="accent1"/>
                </a:solidFill>
                <a:latin typeface="Source Sans Pro Light" panose="020B0403030403020204" pitchFamily="34" charset="0"/>
                <a:ea typeface="Source Sans Pro Light" panose="020B0403030403020204" pitchFamily="34" charset="0"/>
              </a:rPr>
              <a:t>, </a:t>
            </a:r>
            <a:r>
              <a:rPr lang="en-GB" sz="2500" i="1" dirty="0">
                <a:solidFill>
                  <a:schemeClr val="accent1"/>
                </a:solidFill>
                <a:latin typeface="Source Sans Pro Light" panose="020B0403030403020204" pitchFamily="34" charset="0"/>
                <a:ea typeface="Source Sans Pro Light" panose="020B0403030403020204" pitchFamily="34" charset="0"/>
              </a:rPr>
              <a:t>Research</a:t>
            </a:r>
            <a:r>
              <a:rPr lang="fr-FR" sz="2500" i="1" dirty="0">
                <a:solidFill>
                  <a:schemeClr val="accent1"/>
                </a:solidFill>
                <a:latin typeface="Source Sans Pro Light" panose="020B0403030403020204" pitchFamily="34" charset="0"/>
                <a:ea typeface="Source Sans Pro Light" panose="020B0403030403020204" pitchFamily="34" charset="0"/>
              </a:rPr>
              <a:t> team </a:t>
            </a:r>
            <a:r>
              <a:rPr lang="fr-FR" sz="2500" i="1" dirty="0" err="1">
                <a:solidFill>
                  <a:schemeClr val="accent1"/>
                </a:solidFill>
                <a:latin typeface="Source Sans Pro Light" panose="020B0403030403020204" pitchFamily="34" charset="0"/>
                <a:ea typeface="Source Sans Pro Light" panose="020B0403030403020204" pitchFamily="34" charset="0"/>
              </a:rPr>
              <a:t>TEAM</a:t>
            </a:r>
            <a:r>
              <a:rPr lang="fr-FR" sz="2500" i="1" dirty="0">
                <a:solidFill>
                  <a:schemeClr val="accent1"/>
                </a:solidFill>
                <a:latin typeface="Source Sans Pro Light" panose="020B0403030403020204" pitchFamily="34" charset="0"/>
                <a:ea typeface="Source Sans Pro Light" panose="020B0403030403020204" pitchFamily="34" charset="0"/>
              </a:rPr>
              <a:t>, Nancy, France. (3) </a:t>
            </a:r>
            <a:r>
              <a:rPr lang="fr-FR" sz="2500" i="1" dirty="0" err="1">
                <a:solidFill>
                  <a:schemeClr val="accent1"/>
                </a:solidFill>
                <a:latin typeface="Source Sans Pro Light" panose="020B0403030403020204" pitchFamily="34" charset="0"/>
                <a:ea typeface="Source Sans Pro Light" panose="020B0403030403020204" pitchFamily="34" charset="0"/>
              </a:rPr>
              <a:t>Research</a:t>
            </a:r>
            <a:r>
              <a:rPr lang="fr-FR" sz="2500" i="1" dirty="0">
                <a:solidFill>
                  <a:schemeClr val="accent1"/>
                </a:solidFill>
                <a:latin typeface="Source Sans Pro Light" panose="020B0403030403020204" pitchFamily="34" charset="0"/>
                <a:ea typeface="Source Sans Pro Light" panose="020B0403030403020204" pitchFamily="34" charset="0"/>
              </a:rPr>
              <a:t> team ENDSUM, Le Grand Quevilly, France.</a:t>
            </a:r>
          </a:p>
        </p:txBody>
      </p:sp>
      <p:graphicFrame>
        <p:nvGraphicFramePr>
          <p:cNvPr id="8" name="Tableau 7">
            <a:extLst>
              <a:ext uri="{FF2B5EF4-FFF2-40B4-BE49-F238E27FC236}">
                <a16:creationId xmlns:a16="http://schemas.microsoft.com/office/drawing/2014/main" id="{39D7D2B2-570D-4108-8B6D-08358756DBEE}"/>
              </a:ext>
            </a:extLst>
          </p:cNvPr>
          <p:cNvGraphicFramePr>
            <a:graphicFrameLocks noGrp="1"/>
          </p:cNvGraphicFramePr>
          <p:nvPr>
            <p:extLst>
              <p:ext uri="{D42A27DB-BD31-4B8C-83A1-F6EECF244321}">
                <p14:modId xmlns:p14="http://schemas.microsoft.com/office/powerpoint/2010/main" val="1379273410"/>
              </p:ext>
            </p:extLst>
          </p:nvPr>
        </p:nvGraphicFramePr>
        <p:xfrm>
          <a:off x="5776172" y="39711493"/>
          <a:ext cx="10053299" cy="2981828"/>
        </p:xfrm>
        <a:graphic>
          <a:graphicData uri="http://schemas.openxmlformats.org/drawingml/2006/table">
            <a:tbl>
              <a:tblPr firstRow="1" bandRow="1">
                <a:tableStyleId>{5C22544A-7EE6-4342-B048-85BDC9FD1C3A}</a:tableStyleId>
              </a:tblPr>
              <a:tblGrid>
                <a:gridCol w="1801546">
                  <a:extLst>
                    <a:ext uri="{9D8B030D-6E8A-4147-A177-3AD203B41FA5}">
                      <a16:colId xmlns:a16="http://schemas.microsoft.com/office/drawing/2014/main" val="3737713346"/>
                    </a:ext>
                  </a:extLst>
                </a:gridCol>
                <a:gridCol w="6459793">
                  <a:extLst>
                    <a:ext uri="{9D8B030D-6E8A-4147-A177-3AD203B41FA5}">
                      <a16:colId xmlns:a16="http://schemas.microsoft.com/office/drawing/2014/main" val="128574264"/>
                    </a:ext>
                  </a:extLst>
                </a:gridCol>
                <a:gridCol w="1791960">
                  <a:extLst>
                    <a:ext uri="{9D8B030D-6E8A-4147-A177-3AD203B41FA5}">
                      <a16:colId xmlns:a16="http://schemas.microsoft.com/office/drawing/2014/main" val="4240051924"/>
                    </a:ext>
                  </a:extLst>
                </a:gridCol>
              </a:tblGrid>
              <a:tr h="492078">
                <a:tc gridSpan="3">
                  <a:txBody>
                    <a:bodyPr/>
                    <a:lstStyle/>
                    <a:p>
                      <a:pPr algn="r"/>
                      <a:r>
                        <a:rPr lang="fr-FR" sz="2400" b="0" dirty="0">
                          <a:hlinkClick r:id="rId7"/>
                        </a:rPr>
                        <a:t>Description of the </a:t>
                      </a:r>
                      <a:r>
                        <a:rPr lang="fr-FR" sz="2400" b="0" dirty="0" err="1">
                          <a:hlinkClick r:id="rId7"/>
                        </a:rPr>
                        <a:t>SatLCZ</a:t>
                      </a:r>
                      <a:r>
                        <a:rPr lang="fr-FR" sz="2400" b="0" dirty="0">
                          <a:hlinkClick r:id="rId7"/>
                        </a:rPr>
                        <a:t> </a:t>
                      </a:r>
                      <a:r>
                        <a:rPr lang="fr-FR" sz="2400" b="0" dirty="0" err="1">
                          <a:hlinkClick r:id="rId7"/>
                        </a:rPr>
                        <a:t>project</a:t>
                      </a:r>
                      <a:endParaRPr lang="fr-FR" sz="2400" b="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hMerge="1">
                  <a:txBody>
                    <a:bodyPr/>
                    <a:lstStyle/>
                    <a:p>
                      <a:endParaRPr lang="fr-FR" sz="2400" b="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272589116"/>
                  </a:ext>
                </a:extLst>
              </a:tr>
              <a:tr h="1203972">
                <a:tc>
                  <a:txBody>
                    <a:bodyPr/>
                    <a:lstStyle/>
                    <a:p>
                      <a:pPr marL="0" marR="0" lvl="0" indent="0" algn="l" defTabSz="2138324" eaLnBrk="1" fontAlgn="auto" latinLnBrk="0" hangingPunct="1">
                        <a:lnSpc>
                          <a:spcPct val="100000"/>
                        </a:lnSpc>
                        <a:spcBef>
                          <a:spcPts val="0"/>
                        </a:spcBef>
                        <a:spcAft>
                          <a:spcPts val="0"/>
                        </a:spcAft>
                        <a:buClrTx/>
                        <a:buSzTx/>
                        <a:buFontTx/>
                        <a:buNone/>
                        <a:tabLst/>
                        <a:defRPr/>
                      </a:pPr>
                      <a:endParaRPr lang="fr-FR" sz="2400" b="0" dirty="0"/>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2138324" eaLnBrk="1" fontAlgn="auto" latinLnBrk="0" hangingPunct="1">
                        <a:lnSpc>
                          <a:spcPct val="100000"/>
                        </a:lnSpc>
                        <a:spcBef>
                          <a:spcPts val="0"/>
                        </a:spcBef>
                        <a:spcAft>
                          <a:spcPts val="0"/>
                        </a:spcAft>
                        <a:buClrTx/>
                        <a:buSzTx/>
                        <a:buFontTx/>
                        <a:buNone/>
                        <a:tabLst/>
                        <a:defRPr/>
                      </a:pPr>
                      <a:r>
                        <a:rPr lang="fr-FR" sz="2400" b="0" i="0" u="none" strike="noStrike" cap="none" spc="0" dirty="0" err="1">
                          <a:solidFill>
                            <a:schemeClr val="accent1"/>
                          </a:solidFill>
                          <a:latin typeface="+mn-lt"/>
                          <a:ea typeface="+mn-ea"/>
                          <a:cs typeface="+mn-cs"/>
                          <a:hlinkClick r:id="rId8"/>
                        </a:rPr>
                        <a:t>Processing</a:t>
                      </a:r>
                      <a:r>
                        <a:rPr lang="fr-FR" sz="2400" b="0" i="0" u="none" strike="noStrike" cap="none" spc="0" dirty="0">
                          <a:solidFill>
                            <a:schemeClr val="accent1"/>
                          </a:solidFill>
                          <a:latin typeface="+mn-lt"/>
                          <a:ea typeface="+mn-ea"/>
                          <a:cs typeface="+mn-cs"/>
                          <a:hlinkClick r:id="rId8"/>
                        </a:rPr>
                        <a:t> </a:t>
                      </a:r>
                      <a:r>
                        <a:rPr lang="fr-FR" sz="2400" b="0" i="0" u="none" strike="noStrike" cap="none" spc="0" dirty="0" err="1">
                          <a:solidFill>
                            <a:schemeClr val="accent1"/>
                          </a:solidFill>
                          <a:latin typeface="+mn-lt"/>
                          <a:ea typeface="+mn-ea"/>
                          <a:cs typeface="+mn-cs"/>
                          <a:hlinkClick r:id="rId8"/>
                        </a:rPr>
                        <a:t>chain</a:t>
                      </a:r>
                      <a:endParaRPr lang="fr-FR" sz="2400" b="0" dirty="0"/>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2138324" eaLnBrk="1" fontAlgn="auto" latinLnBrk="0" hangingPunct="1">
                        <a:lnSpc>
                          <a:spcPct val="100000"/>
                        </a:lnSpc>
                        <a:spcBef>
                          <a:spcPts val="0"/>
                        </a:spcBef>
                        <a:spcAft>
                          <a:spcPts val="0"/>
                        </a:spcAft>
                        <a:buClrTx/>
                        <a:buSzTx/>
                        <a:buFontTx/>
                        <a:buNone/>
                        <a:tabLst/>
                        <a:defRPr/>
                      </a:pPr>
                      <a:endParaRPr lang="fr-FR" sz="2400" b="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832328184"/>
                  </a:ext>
                </a:extLst>
              </a:tr>
              <a:tr h="211463">
                <a:tc gridSpan="3">
                  <a:txBody>
                    <a:bodyPr/>
                    <a:lstStyle/>
                    <a:p>
                      <a:pPr marL="0" marR="0" lvl="0" indent="0" algn="l" defTabSz="2138324" eaLnBrk="1" fontAlgn="auto" latinLnBrk="0" hangingPunct="1">
                        <a:lnSpc>
                          <a:spcPct val="100000"/>
                        </a:lnSpc>
                        <a:spcBef>
                          <a:spcPts val="0"/>
                        </a:spcBef>
                        <a:spcAft>
                          <a:spcPts val="0"/>
                        </a:spcAft>
                        <a:buClrTx/>
                        <a:buSzTx/>
                        <a:buFontTx/>
                        <a:buNone/>
                        <a:tabLst/>
                        <a:defRPr/>
                      </a:pPr>
                      <a:endParaRPr lang="fr-FR" sz="800" b="0" dirty="0"/>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2138324" eaLnBrk="1" fontAlgn="auto" latinLnBrk="0" hangingPunct="1">
                        <a:lnSpc>
                          <a:spcPct val="100000"/>
                        </a:lnSpc>
                        <a:spcBef>
                          <a:spcPts val="0"/>
                        </a:spcBef>
                        <a:spcAft>
                          <a:spcPts val="0"/>
                        </a:spcAft>
                        <a:buClrTx/>
                        <a:buSzTx/>
                        <a:buFontTx/>
                        <a:buNone/>
                        <a:tabLst/>
                        <a:defRPr/>
                      </a:pPr>
                      <a:endParaRPr lang="fr-FR" sz="2400" b="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hMerge="1">
                  <a:txBody>
                    <a:bodyPr/>
                    <a:lstStyle/>
                    <a:p>
                      <a:pPr marL="0" marR="0" lvl="0" indent="0" algn="l" defTabSz="2138324" eaLnBrk="1" fontAlgn="auto" latinLnBrk="0" hangingPunct="1">
                        <a:lnSpc>
                          <a:spcPct val="100000"/>
                        </a:lnSpc>
                        <a:spcBef>
                          <a:spcPts val="0"/>
                        </a:spcBef>
                        <a:spcAft>
                          <a:spcPts val="0"/>
                        </a:spcAft>
                        <a:buClrTx/>
                        <a:buSzTx/>
                        <a:buFontTx/>
                        <a:buNone/>
                        <a:tabLst/>
                        <a:defRPr/>
                      </a:pPr>
                      <a:endParaRPr lang="fr-FR" sz="2400" b="0" dirty="0"/>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865726131"/>
                  </a:ext>
                </a:extLst>
              </a:tr>
              <a:tr h="1072418">
                <a:tc gridSpan="2">
                  <a:txBody>
                    <a:bodyPr/>
                    <a:lstStyle/>
                    <a:p>
                      <a:pPr marL="0" marR="0" lvl="0" indent="0" algn="r" defTabSz="2138324" eaLnBrk="1" fontAlgn="auto" latinLnBrk="0" hangingPunct="1">
                        <a:lnSpc>
                          <a:spcPct val="100000"/>
                        </a:lnSpc>
                        <a:spcBef>
                          <a:spcPts val="0"/>
                        </a:spcBef>
                        <a:spcAft>
                          <a:spcPts val="0"/>
                        </a:spcAft>
                        <a:buClrTx/>
                        <a:buSzTx/>
                        <a:buFontTx/>
                        <a:buNone/>
                        <a:tabLst/>
                        <a:defRPr/>
                      </a:pPr>
                      <a:r>
                        <a:rPr lang="fr-FR" sz="2400" b="0" dirty="0" err="1">
                          <a:solidFill>
                            <a:schemeClr val="accent1"/>
                          </a:solidFill>
                          <a:hlinkClick r:id="rId9"/>
                        </a:rPr>
                        <a:t>SatLCZ</a:t>
                      </a:r>
                      <a:r>
                        <a:rPr lang="fr-FR" sz="2400" b="0" dirty="0">
                          <a:solidFill>
                            <a:schemeClr val="accent1"/>
                          </a:solidFill>
                          <a:hlinkClick r:id="rId9"/>
                        </a:rPr>
                        <a:t> QGIS3 modeler</a:t>
                      </a:r>
                      <a:endParaRPr lang="fr-FR" sz="2400" b="0" dirty="0">
                        <a:solidFill>
                          <a:schemeClr val="accent1"/>
                        </a:solidFill>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sz="2400" b="1" dirty="0">
                        <a:solidFill>
                          <a:schemeClr val="accent1"/>
                        </a:solidFill>
                      </a:endParaRP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marR="0" lvl="0" indent="0" algn="l" defTabSz="2138324" eaLnBrk="1" fontAlgn="auto" latinLnBrk="0" hangingPunct="1">
                        <a:lnSpc>
                          <a:spcPct val="100000"/>
                        </a:lnSpc>
                        <a:spcBef>
                          <a:spcPts val="0"/>
                        </a:spcBef>
                        <a:spcAft>
                          <a:spcPts val="0"/>
                        </a:spcAft>
                        <a:buClrTx/>
                        <a:buSzTx/>
                        <a:buFontTx/>
                        <a:buNone/>
                        <a:tabLst/>
                        <a:defRPr/>
                      </a:pPr>
                      <a:endParaRPr lang="fr-FR" sz="2400" b="0" dirty="0">
                        <a:solidFill>
                          <a:schemeClr val="accent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335903"/>
                  </a:ext>
                </a:extLst>
              </a:tr>
            </a:tbl>
          </a:graphicData>
        </a:graphic>
      </p:graphicFrame>
      <p:pic>
        <p:nvPicPr>
          <p:cNvPr id="12" name="Image 11">
            <a:extLst>
              <a:ext uri="{FF2B5EF4-FFF2-40B4-BE49-F238E27FC236}">
                <a16:creationId xmlns:a16="http://schemas.microsoft.com/office/drawing/2014/main" id="{A3D1E63D-13A6-469C-868B-32B84F135434}"/>
              </a:ext>
            </a:extLst>
          </p:cNvPr>
          <p:cNvPicPr>
            <a:picLocks noChangeAspect="1"/>
          </p:cNvPicPr>
          <p:nvPr/>
        </p:nvPicPr>
        <p:blipFill>
          <a:blip r:embed="rId10"/>
          <a:stretch>
            <a:fillRect/>
          </a:stretch>
        </p:blipFill>
        <p:spPr>
          <a:xfrm>
            <a:off x="5838120" y="39865794"/>
            <a:ext cx="1758998" cy="1715845"/>
          </a:xfrm>
          <a:prstGeom prst="rect">
            <a:avLst/>
          </a:prstGeom>
        </p:spPr>
      </p:pic>
      <p:pic>
        <p:nvPicPr>
          <p:cNvPr id="16" name="Image 15">
            <a:extLst>
              <a:ext uri="{FF2B5EF4-FFF2-40B4-BE49-F238E27FC236}">
                <a16:creationId xmlns:a16="http://schemas.microsoft.com/office/drawing/2014/main" id="{89C5CA93-C553-4572-B312-A86E679D1A0C}"/>
              </a:ext>
            </a:extLst>
          </p:cNvPr>
          <p:cNvPicPr>
            <a:picLocks noChangeAspect="1"/>
          </p:cNvPicPr>
          <p:nvPr/>
        </p:nvPicPr>
        <p:blipFill>
          <a:blip r:embed="rId11"/>
          <a:stretch>
            <a:fillRect/>
          </a:stretch>
        </p:blipFill>
        <p:spPr>
          <a:xfrm>
            <a:off x="14070474" y="41050367"/>
            <a:ext cx="1758997" cy="1715844"/>
          </a:xfrm>
          <a:prstGeom prst="rect">
            <a:avLst/>
          </a:prstGeom>
        </p:spPr>
      </p:pic>
      <p:sp>
        <p:nvSpPr>
          <p:cNvPr id="25" name="ZoneTexte 24">
            <a:extLst>
              <a:ext uri="{FF2B5EF4-FFF2-40B4-BE49-F238E27FC236}">
                <a16:creationId xmlns:a16="http://schemas.microsoft.com/office/drawing/2014/main" id="{E3D5F61B-A29B-4925-B7FD-4C102D1178D5}"/>
              </a:ext>
            </a:extLst>
          </p:cNvPr>
          <p:cNvSpPr txBox="1"/>
          <p:nvPr/>
        </p:nvSpPr>
        <p:spPr bwMode="auto">
          <a:xfrm>
            <a:off x="16510708" y="22985362"/>
            <a:ext cx="14640740" cy="523220"/>
          </a:xfrm>
          <a:prstGeom prst="rect">
            <a:avLst/>
          </a:prstGeom>
          <a:noFill/>
        </p:spPr>
        <p:txBody>
          <a:bodyPr wrap="square">
            <a:spAutoFit/>
          </a:bodyPr>
          <a:lstStyle/>
          <a:p>
            <a:pPr>
              <a:defRPr/>
            </a:pPr>
            <a:r>
              <a:rPr lang="en-GB" sz="2800" dirty="0">
                <a:solidFill>
                  <a:schemeClr val="accent1"/>
                </a:solidFill>
                <a:latin typeface="Alegreya Sans Medium" panose="00000600000000000000" pitchFamily="2" charset="0"/>
                <a:ea typeface="Source Sans Pro" panose="020B0503030403020204" pitchFamily="34" charset="0"/>
              </a:rPr>
              <a:t>Mitigation of UHI of  the Joffre Square</a:t>
            </a:r>
          </a:p>
        </p:txBody>
      </p:sp>
      <p:graphicFrame>
        <p:nvGraphicFramePr>
          <p:cNvPr id="2" name="Tableau 1">
            <a:extLst>
              <a:ext uri="{FF2B5EF4-FFF2-40B4-BE49-F238E27FC236}">
                <a16:creationId xmlns:a16="http://schemas.microsoft.com/office/drawing/2014/main" id="{28F93FA4-88CE-4D3F-926B-DFA29C251E1F}"/>
              </a:ext>
            </a:extLst>
          </p:cNvPr>
          <p:cNvGraphicFramePr>
            <a:graphicFrameLocks noGrp="1"/>
          </p:cNvGraphicFramePr>
          <p:nvPr>
            <p:extLst>
              <p:ext uri="{D42A27DB-BD31-4B8C-83A1-F6EECF244321}">
                <p14:modId xmlns:p14="http://schemas.microsoft.com/office/powerpoint/2010/main" val="3783774857"/>
              </p:ext>
            </p:extLst>
          </p:nvPr>
        </p:nvGraphicFramePr>
        <p:xfrm>
          <a:off x="1357038" y="36062856"/>
          <a:ext cx="14412844" cy="2941191"/>
        </p:xfrm>
        <a:graphic>
          <a:graphicData uri="http://schemas.openxmlformats.org/drawingml/2006/table">
            <a:tbl>
              <a:tblPr firstRow="1" bandRow="1">
                <a:tableStyleId>{5C22544A-7EE6-4342-B048-85BDC9FD1C3A}</a:tableStyleId>
              </a:tblPr>
              <a:tblGrid>
                <a:gridCol w="7206422">
                  <a:extLst>
                    <a:ext uri="{9D8B030D-6E8A-4147-A177-3AD203B41FA5}">
                      <a16:colId xmlns:a16="http://schemas.microsoft.com/office/drawing/2014/main" val="2152631791"/>
                    </a:ext>
                  </a:extLst>
                </a:gridCol>
                <a:gridCol w="7206422">
                  <a:extLst>
                    <a:ext uri="{9D8B030D-6E8A-4147-A177-3AD203B41FA5}">
                      <a16:colId xmlns:a16="http://schemas.microsoft.com/office/drawing/2014/main" val="2606726197"/>
                    </a:ext>
                  </a:extLst>
                </a:gridCol>
              </a:tblGrid>
              <a:tr h="646754">
                <a:tc>
                  <a:txBody>
                    <a:bodyPr/>
                    <a:lstStyle/>
                    <a:p>
                      <a:r>
                        <a:rPr lang="en-GB" sz="3600" noProof="0" dirty="0">
                          <a:latin typeface="Alegreya Sans Medium" panose="00000600000000000000" pitchFamily="2" charset="0"/>
                          <a:ea typeface="Source Sans Pro Light" panose="020B0403030403020204" pitchFamily="34" charset="0"/>
                        </a:rPr>
                        <a:t>Pros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GB" sz="3600" noProof="0" dirty="0">
                          <a:latin typeface="Alegreya Sans Medium" panose="00000600000000000000" pitchFamily="2" charset="0"/>
                        </a:rPr>
                        <a:t>Cons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67167139"/>
                  </a:ext>
                </a:extLst>
              </a:tr>
              <a:tr h="477366">
                <a:tc>
                  <a:txBody>
                    <a:bodyPr/>
                    <a:lstStyle/>
                    <a:p>
                      <a:r>
                        <a:rPr lang="en-GB" sz="2500" noProof="0" dirty="0">
                          <a:latin typeface="Source Sans Pro Light" panose="020B0403030403020204" pitchFamily="34" charset="0"/>
                          <a:ea typeface="Source Sans Pro Light" panose="020B0403030403020204" pitchFamily="34" charset="0"/>
                        </a:rPr>
                        <a:t>VHR satellite image as input</a:t>
                      </a:r>
                    </a:p>
                  </a:txBody>
                  <a:tcPr>
                    <a:lnL w="12700" cap="flat" cmpd="sng" algn="ctr">
                      <a:solidFill>
                        <a:schemeClr val="tx1"/>
                      </a:solidFill>
                      <a:prstDash val="solid"/>
                      <a:round/>
                      <a:headEnd type="none" w="med" len="med"/>
                      <a:tailEnd type="none" w="med" len="med"/>
                    </a:lnL>
                  </a:tcPr>
                </a:tc>
                <a:tc>
                  <a:txBody>
                    <a:bodyPr/>
                    <a:lstStyle/>
                    <a:p>
                      <a:r>
                        <a:rPr lang="en-GB" sz="2500" noProof="0" dirty="0">
                          <a:latin typeface="Source Sans Pro Light" panose="020B0403030403020204" pitchFamily="34" charset="0"/>
                          <a:ea typeface="Source Sans Pro Light" panose="020B0403030403020204" pitchFamily="34" charset="0"/>
                        </a:rPr>
                        <a:t>Availability of VHR images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19149913"/>
                  </a:ext>
                </a:extLst>
              </a:tr>
              <a:tr h="477366">
                <a:tc>
                  <a:txBody>
                    <a:bodyPr/>
                    <a:lstStyle/>
                    <a:p>
                      <a:r>
                        <a:rPr lang="en-GB" sz="2500" noProof="0" dirty="0">
                          <a:latin typeface="Source Sans Pro Light" panose="020B0403030403020204" pitchFamily="34" charset="0"/>
                          <a:ea typeface="Source Sans Pro Light" panose="020B0403030403020204" pitchFamily="34" charset="0"/>
                        </a:rPr>
                        <a:t>Possibility to add exogeneous data (OSM, land use)</a:t>
                      </a:r>
                    </a:p>
                  </a:txBody>
                  <a:tcPr>
                    <a:lnL w="12700" cap="flat" cmpd="sng" algn="ctr">
                      <a:solidFill>
                        <a:schemeClr val="tx1"/>
                      </a:solidFill>
                      <a:prstDash val="solid"/>
                      <a:round/>
                      <a:headEnd type="none" w="med" len="med"/>
                      <a:tailEnd type="none" w="med" len="med"/>
                    </a:lnL>
                  </a:tcPr>
                </a:tc>
                <a:tc>
                  <a:txBody>
                    <a:bodyPr/>
                    <a:lstStyle/>
                    <a:p>
                      <a:pPr marL="0" marR="0" lvl="0" indent="0" algn="l" defTabSz="2138324" eaLnBrk="1" fontAlgn="auto" latinLnBrk="0" hangingPunct="1">
                        <a:lnSpc>
                          <a:spcPct val="100000"/>
                        </a:lnSpc>
                        <a:spcBef>
                          <a:spcPts val="0"/>
                        </a:spcBef>
                        <a:spcAft>
                          <a:spcPts val="0"/>
                        </a:spcAft>
                        <a:buClrTx/>
                        <a:buSzTx/>
                        <a:buFontTx/>
                        <a:buNone/>
                        <a:tabLst/>
                        <a:defRPr/>
                      </a:pPr>
                      <a:r>
                        <a:rPr lang="en-GB" sz="2500" noProof="0" dirty="0">
                          <a:latin typeface="Source Sans Pro Light" panose="020B0403030403020204" pitchFamily="34" charset="0"/>
                          <a:ea typeface="Source Sans Pro Light" panose="020B0403030403020204" pitchFamily="34" charset="0"/>
                        </a:rPr>
                        <a:t>Price (stereo acquisition from </a:t>
                      </a:r>
                      <a:r>
                        <a:rPr lang="en-GB" sz="2500" noProof="0" dirty="0" err="1">
                          <a:latin typeface="Source Sans Pro Light" panose="020B0403030403020204" pitchFamily="34" charset="0"/>
                          <a:ea typeface="Source Sans Pro Light" panose="020B0403030403020204" pitchFamily="34" charset="0"/>
                        </a:rPr>
                        <a:t>Pléiades</a:t>
                      </a:r>
                      <a:r>
                        <a:rPr lang="en-GB" sz="2500" noProof="0" dirty="0">
                          <a:latin typeface="Source Sans Pro Light" panose="020B0403030403020204" pitchFamily="34" charset="0"/>
                          <a:ea typeface="Source Sans Pro Light" panose="020B0403030403020204" pitchFamily="34" charset="0"/>
                        </a:rPr>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3841687"/>
                  </a:ext>
                </a:extLst>
              </a:tr>
              <a:tr h="477366">
                <a:tc>
                  <a:txBody>
                    <a:bodyPr/>
                    <a:lstStyle/>
                    <a:p>
                      <a:r>
                        <a:rPr lang="en-GB" sz="2500" noProof="0" dirty="0">
                          <a:latin typeface="Source Sans Pro Light" panose="020B0403030403020204" pitchFamily="34" charset="0"/>
                          <a:ea typeface="Source Sans Pro Light" panose="020B0403030403020204" pitchFamily="34" charset="0"/>
                        </a:rPr>
                        <a:t>Large spatial coverage</a:t>
                      </a:r>
                    </a:p>
                  </a:txBody>
                  <a:tcPr>
                    <a:lnL w="12700" cap="flat" cmpd="sng" algn="ctr">
                      <a:solidFill>
                        <a:schemeClr val="tx1"/>
                      </a:solidFill>
                      <a:prstDash val="solid"/>
                      <a:round/>
                      <a:headEnd type="none" w="med" len="med"/>
                      <a:tailEnd type="none" w="med" len="med"/>
                    </a:lnL>
                  </a:tcPr>
                </a:tc>
                <a:tc>
                  <a:txBody>
                    <a:bodyPr/>
                    <a:lstStyle/>
                    <a:p>
                      <a:r>
                        <a:rPr lang="en-US" sz="2500" noProof="0" dirty="0">
                          <a:latin typeface="Source Sans Pro Light" panose="020B0403030403020204" pitchFamily="34" charset="0"/>
                          <a:ea typeface="Source Sans Pro Light" panose="020B0403030403020204" pitchFamily="34" charset="0"/>
                        </a:rPr>
                        <a:t>Need for adequate IT infrastructure</a:t>
                      </a:r>
                      <a:endParaRPr lang="en-GB" sz="2500" noProof="0" dirty="0">
                        <a:latin typeface="Source Sans Pro Light" panose="020B0403030403020204" pitchFamily="34" charset="0"/>
                        <a:ea typeface="Source Sans Pro Light" panose="020B0403030403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1907639"/>
                  </a:ext>
                </a:extLst>
              </a:tr>
              <a:tr h="862339">
                <a:tc>
                  <a:txBody>
                    <a:bodyPr/>
                    <a:lstStyle/>
                    <a:p>
                      <a:r>
                        <a:rPr lang="en-GB" sz="2500" noProof="0" dirty="0">
                          <a:latin typeface="Source Sans Pro Light" panose="020B0403030403020204" pitchFamily="34" charset="0"/>
                          <a:ea typeface="Source Sans Pro Light" panose="020B0403030403020204" pitchFamily="34" charset="0"/>
                        </a:rPr>
                        <a:t>Uses of derived indicators to describe a city in term of imperviousness or vegetation rate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GB" sz="2500" noProof="0" dirty="0">
                          <a:latin typeface="Source Sans Pro Light" panose="020B0403030403020204" pitchFamily="34" charset="0"/>
                          <a:ea typeface="Source Sans Pro Light" panose="020B0403030403020204" pitchFamily="34" charset="0"/>
                        </a:rPr>
                        <a:t>Intrinsic minimal spatial resolution of the LCZ of 200 m</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6794272"/>
                  </a:ext>
                </a:extLst>
              </a:tr>
            </a:tbl>
          </a:graphicData>
        </a:graphic>
      </p:graphicFrame>
      <p:sp>
        <p:nvSpPr>
          <p:cNvPr id="34" name="Rectangle 33">
            <a:extLst>
              <a:ext uri="{FF2B5EF4-FFF2-40B4-BE49-F238E27FC236}">
                <a16:creationId xmlns:a16="http://schemas.microsoft.com/office/drawing/2014/main" id="{B837B712-EA84-48D6-8C51-EA6E61A21263}"/>
              </a:ext>
            </a:extLst>
          </p:cNvPr>
          <p:cNvSpPr/>
          <p:nvPr/>
        </p:nvSpPr>
        <p:spPr>
          <a:xfrm>
            <a:off x="11835728" y="30557661"/>
            <a:ext cx="89572" cy="31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67548726" name="Groupe 1367548725">
            <a:extLst>
              <a:ext uri="{FF2B5EF4-FFF2-40B4-BE49-F238E27FC236}">
                <a16:creationId xmlns:a16="http://schemas.microsoft.com/office/drawing/2014/main" id="{EAA86D95-D0AD-41BE-8C0C-1B1767A99C75}"/>
              </a:ext>
            </a:extLst>
          </p:cNvPr>
          <p:cNvGrpSpPr/>
          <p:nvPr/>
        </p:nvGrpSpPr>
        <p:grpSpPr>
          <a:xfrm>
            <a:off x="28594034" y="19373376"/>
            <a:ext cx="2396347" cy="3390349"/>
            <a:chOff x="27995541" y="17524603"/>
            <a:chExt cx="3240173" cy="4584192"/>
          </a:xfrm>
        </p:grpSpPr>
        <p:pic>
          <p:nvPicPr>
            <p:cNvPr id="661884196" name="Image 661884195">
              <a:extLst>
                <a:ext uri="{FF2B5EF4-FFF2-40B4-BE49-F238E27FC236}">
                  <a16:creationId xmlns:a16="http://schemas.microsoft.com/office/drawing/2014/main" id="{2883CC85-B10F-4C8B-A143-D960BE446F2C}"/>
                </a:ext>
              </a:extLst>
            </p:cNvPr>
            <p:cNvPicPr>
              <a:picLocks noChangeAspect="1"/>
            </p:cNvPicPr>
            <p:nvPr/>
          </p:nvPicPr>
          <p:blipFill rotWithShape="1">
            <a:blip r:embed="rId12"/>
            <a:srcRect l="60591" t="18568" r="11306" b="25206"/>
            <a:stretch/>
          </p:blipFill>
          <p:spPr>
            <a:xfrm>
              <a:off x="27995541" y="17524603"/>
              <a:ext cx="3240173" cy="4584192"/>
            </a:xfrm>
            <a:prstGeom prst="rect">
              <a:avLst/>
            </a:prstGeom>
            <a:ln w="3175">
              <a:solidFill>
                <a:srgbClr val="292574"/>
              </a:solidFill>
            </a:ln>
          </p:spPr>
        </p:pic>
        <p:grpSp>
          <p:nvGrpSpPr>
            <p:cNvPr id="661884202" name="Groupe 661884201">
              <a:extLst>
                <a:ext uri="{FF2B5EF4-FFF2-40B4-BE49-F238E27FC236}">
                  <a16:creationId xmlns:a16="http://schemas.microsoft.com/office/drawing/2014/main" id="{FB9D01D5-EF87-4349-A1D3-03A2F5CA4977}"/>
                </a:ext>
              </a:extLst>
            </p:cNvPr>
            <p:cNvGrpSpPr/>
            <p:nvPr/>
          </p:nvGrpSpPr>
          <p:grpSpPr>
            <a:xfrm>
              <a:off x="29489314" y="17528684"/>
              <a:ext cx="1746400" cy="1141341"/>
              <a:chOff x="19864557" y="24907937"/>
              <a:chExt cx="1746400" cy="1141341"/>
            </a:xfrm>
          </p:grpSpPr>
          <p:pic>
            <p:nvPicPr>
              <p:cNvPr id="661884200" name="Image 661884199">
                <a:extLst>
                  <a:ext uri="{FF2B5EF4-FFF2-40B4-BE49-F238E27FC236}">
                    <a16:creationId xmlns:a16="http://schemas.microsoft.com/office/drawing/2014/main" id="{2F8909EB-02E2-4A60-BFD8-6208D24BBE2F}"/>
                  </a:ext>
                </a:extLst>
              </p:cNvPr>
              <p:cNvPicPr>
                <a:picLocks noChangeAspect="1"/>
              </p:cNvPicPr>
              <p:nvPr/>
            </p:nvPicPr>
            <p:blipFill rotWithShape="1">
              <a:blip r:embed="rId12"/>
              <a:srcRect l="82195" t="83342" r="1077" b="2035"/>
              <a:stretch/>
            </p:blipFill>
            <p:spPr>
              <a:xfrm>
                <a:off x="19864557" y="24943932"/>
                <a:ext cx="1746400" cy="1105346"/>
              </a:xfrm>
              <a:prstGeom prst="rect">
                <a:avLst/>
              </a:prstGeom>
              <a:ln w="3175">
                <a:solidFill>
                  <a:srgbClr val="292574"/>
                </a:solidFill>
              </a:ln>
            </p:spPr>
          </p:pic>
          <p:sp>
            <p:nvSpPr>
              <p:cNvPr id="661884201" name="ZoneTexte 661884200">
                <a:extLst>
                  <a:ext uri="{FF2B5EF4-FFF2-40B4-BE49-F238E27FC236}">
                    <a16:creationId xmlns:a16="http://schemas.microsoft.com/office/drawing/2014/main" id="{26EB6BE7-09C7-4ECC-B321-F909ED677FA3}"/>
                  </a:ext>
                </a:extLst>
              </p:cNvPr>
              <p:cNvSpPr txBox="1"/>
              <p:nvPr/>
            </p:nvSpPr>
            <p:spPr>
              <a:xfrm>
                <a:off x="19864557" y="24907937"/>
                <a:ext cx="1735004" cy="246221"/>
              </a:xfrm>
              <a:prstGeom prst="rect">
                <a:avLst/>
              </a:prstGeom>
              <a:solidFill>
                <a:schemeClr val="bg1"/>
              </a:solidFill>
            </p:spPr>
            <p:txBody>
              <a:bodyPr wrap="square" rtlCol="0">
                <a:spAutoFit/>
              </a:bodyPr>
              <a:lstStyle/>
              <a:p>
                <a:r>
                  <a:rPr lang="en-GB" sz="1000" b="1" dirty="0">
                    <a:solidFill>
                      <a:srgbClr val="292574"/>
                    </a:solidFill>
                    <a:latin typeface="Source Sans Pro Light" panose="020B0403030403020204" pitchFamily="34" charset="0"/>
                    <a:ea typeface="Source Sans Pro Light" panose="020B0403030403020204" pitchFamily="34" charset="0"/>
                  </a:rPr>
                  <a:t>Vulnerability index :</a:t>
                </a:r>
              </a:p>
            </p:txBody>
          </p:sp>
        </p:grpSp>
      </p:grpSp>
      <p:grpSp>
        <p:nvGrpSpPr>
          <p:cNvPr id="661884198" name="Groupe 661884197">
            <a:extLst>
              <a:ext uri="{FF2B5EF4-FFF2-40B4-BE49-F238E27FC236}">
                <a16:creationId xmlns:a16="http://schemas.microsoft.com/office/drawing/2014/main" id="{0A4ABF9F-2498-4F74-A0B6-072DCB820D24}"/>
              </a:ext>
            </a:extLst>
          </p:cNvPr>
          <p:cNvGrpSpPr/>
          <p:nvPr/>
        </p:nvGrpSpPr>
        <p:grpSpPr>
          <a:xfrm>
            <a:off x="28668016" y="14278742"/>
            <a:ext cx="2399638" cy="4033204"/>
            <a:chOff x="28463535" y="14237244"/>
            <a:chExt cx="2399638" cy="4033204"/>
          </a:xfrm>
        </p:grpSpPr>
        <p:pic>
          <p:nvPicPr>
            <p:cNvPr id="661884207" name="Image 661884206">
              <a:extLst>
                <a:ext uri="{FF2B5EF4-FFF2-40B4-BE49-F238E27FC236}">
                  <a16:creationId xmlns:a16="http://schemas.microsoft.com/office/drawing/2014/main" id="{53F2063F-AEC9-46A8-8174-DC1094861084}"/>
                </a:ext>
              </a:extLst>
            </p:cNvPr>
            <p:cNvPicPr>
              <a:picLocks noChangeAspect="1"/>
            </p:cNvPicPr>
            <p:nvPr/>
          </p:nvPicPr>
          <p:blipFill rotWithShape="1">
            <a:blip r:embed="rId13"/>
            <a:srcRect l="19220" t="11403" r="18604" b="14596"/>
            <a:stretch/>
          </p:blipFill>
          <p:spPr>
            <a:xfrm>
              <a:off x="28466826" y="14237244"/>
              <a:ext cx="2396347" cy="4033204"/>
            </a:xfrm>
            <a:prstGeom prst="rect">
              <a:avLst/>
            </a:prstGeom>
            <a:ln w="3175">
              <a:solidFill>
                <a:srgbClr val="292574"/>
              </a:solidFill>
            </a:ln>
          </p:spPr>
        </p:pic>
        <p:grpSp>
          <p:nvGrpSpPr>
            <p:cNvPr id="661884210" name="Groupe 661884209">
              <a:extLst>
                <a:ext uri="{FF2B5EF4-FFF2-40B4-BE49-F238E27FC236}">
                  <a16:creationId xmlns:a16="http://schemas.microsoft.com/office/drawing/2014/main" id="{43BDACB0-686C-4159-B8BC-6D30D716ADDC}"/>
                </a:ext>
              </a:extLst>
            </p:cNvPr>
            <p:cNvGrpSpPr/>
            <p:nvPr/>
          </p:nvGrpSpPr>
          <p:grpSpPr>
            <a:xfrm>
              <a:off x="28463535" y="17387082"/>
              <a:ext cx="1201464" cy="883366"/>
              <a:chOff x="9299100" y="21627796"/>
              <a:chExt cx="1302225" cy="998842"/>
            </a:xfrm>
          </p:grpSpPr>
          <p:pic>
            <p:nvPicPr>
              <p:cNvPr id="100" name="Image 99">
                <a:extLst>
                  <a:ext uri="{FF2B5EF4-FFF2-40B4-BE49-F238E27FC236}">
                    <a16:creationId xmlns:a16="http://schemas.microsoft.com/office/drawing/2014/main" id="{18727F4F-4295-4234-B1EC-203DE460DEE9}"/>
                  </a:ext>
                </a:extLst>
              </p:cNvPr>
              <p:cNvPicPr>
                <a:picLocks noChangeAspect="1"/>
              </p:cNvPicPr>
              <p:nvPr/>
            </p:nvPicPr>
            <p:blipFill rotWithShape="1">
              <a:blip r:embed="rId13"/>
              <a:srcRect l="79412" t="90099" r="3360" b="557"/>
              <a:stretch/>
            </p:blipFill>
            <p:spPr bwMode="auto">
              <a:xfrm>
                <a:off x="9299100" y="21627796"/>
                <a:ext cx="1302225" cy="998842"/>
              </a:xfrm>
              <a:prstGeom prst="rect">
                <a:avLst/>
              </a:prstGeom>
              <a:ln w="3175">
                <a:solidFill>
                  <a:srgbClr val="292574"/>
                </a:solidFill>
              </a:ln>
            </p:spPr>
          </p:pic>
          <p:sp>
            <p:nvSpPr>
              <p:cNvPr id="101" name="ZoneTexte 100">
                <a:extLst>
                  <a:ext uri="{FF2B5EF4-FFF2-40B4-BE49-F238E27FC236}">
                    <a16:creationId xmlns:a16="http://schemas.microsoft.com/office/drawing/2014/main" id="{7570BAA5-0E02-447B-B971-A49B8F840117}"/>
                  </a:ext>
                </a:extLst>
              </p:cNvPr>
              <p:cNvSpPr txBox="1"/>
              <p:nvPr/>
            </p:nvSpPr>
            <p:spPr bwMode="auto">
              <a:xfrm>
                <a:off x="9299101" y="21627796"/>
                <a:ext cx="1302224" cy="246221"/>
              </a:xfrm>
              <a:prstGeom prst="rect">
                <a:avLst/>
              </a:prstGeom>
              <a:solidFill>
                <a:schemeClr val="bg1"/>
              </a:solidFill>
            </p:spPr>
            <p:txBody>
              <a:bodyPr wrap="square" rtlCol="0">
                <a:spAutoFit/>
              </a:bodyPr>
              <a:lstStyle/>
              <a:p>
                <a:r>
                  <a:rPr lang="en-GB" sz="1000" b="1" dirty="0">
                    <a:solidFill>
                      <a:srgbClr val="292574"/>
                    </a:solidFill>
                    <a:latin typeface="Source Sans Pro Light" panose="020B0403030403020204" pitchFamily="34" charset="0"/>
                    <a:ea typeface="Source Sans Pro Light" panose="020B0403030403020204" pitchFamily="34" charset="0"/>
                  </a:rPr>
                  <a:t>Vegetation rate:</a:t>
                </a:r>
              </a:p>
            </p:txBody>
          </p:sp>
        </p:grpSp>
      </p:grpSp>
      <p:sp>
        <p:nvSpPr>
          <p:cNvPr id="17" name="Rectangle 16">
            <a:extLst>
              <a:ext uri="{FF2B5EF4-FFF2-40B4-BE49-F238E27FC236}">
                <a16:creationId xmlns:a16="http://schemas.microsoft.com/office/drawing/2014/main" id="{09C8AF2E-7A6E-4939-B274-73CDFF721C49}"/>
              </a:ext>
            </a:extLst>
          </p:cNvPr>
          <p:cNvSpPr/>
          <p:nvPr/>
        </p:nvSpPr>
        <p:spPr>
          <a:xfrm>
            <a:off x="29698788" y="41452799"/>
            <a:ext cx="1543211" cy="1428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67548712" name="Connecteur droit avec flèche 1367548711">
            <a:extLst>
              <a:ext uri="{FF2B5EF4-FFF2-40B4-BE49-F238E27FC236}">
                <a16:creationId xmlns:a16="http://schemas.microsoft.com/office/drawing/2014/main" id="{024896AC-F9CA-4AB3-A87A-DD607DC98632}"/>
              </a:ext>
            </a:extLst>
          </p:cNvPr>
          <p:cNvCxnSpPr>
            <a:cxnSpLocks/>
            <a:stCxn id="18" idx="3"/>
          </p:cNvCxnSpPr>
          <p:nvPr/>
        </p:nvCxnSpPr>
        <p:spPr>
          <a:xfrm flipH="1" flipV="1">
            <a:off x="27362031" y="12877264"/>
            <a:ext cx="682301" cy="315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B16C960C-C87F-4909-AD56-6A1D5B182E13}"/>
              </a:ext>
            </a:extLst>
          </p:cNvPr>
          <p:cNvPicPr>
            <a:picLocks noChangeAspect="1"/>
          </p:cNvPicPr>
          <p:nvPr/>
        </p:nvPicPr>
        <p:blipFill rotWithShape="1">
          <a:blip r:embed="rId14"/>
          <a:srcRect t="26437"/>
          <a:stretch/>
        </p:blipFill>
        <p:spPr>
          <a:xfrm>
            <a:off x="22625563" y="24149986"/>
            <a:ext cx="8389153" cy="5232057"/>
          </a:xfrm>
          <a:prstGeom prst="rect">
            <a:avLst/>
          </a:prstGeom>
          <a:ln w="57150">
            <a:solidFill>
              <a:srgbClr val="FDF709"/>
            </a:solidFill>
          </a:ln>
        </p:spPr>
      </p:pic>
      <p:sp>
        <p:nvSpPr>
          <p:cNvPr id="153" name="ZoneTexte 152">
            <a:extLst>
              <a:ext uri="{FF2B5EF4-FFF2-40B4-BE49-F238E27FC236}">
                <a16:creationId xmlns:a16="http://schemas.microsoft.com/office/drawing/2014/main" id="{260566DB-3BA8-4C65-9F39-F232E0A61A7C}"/>
              </a:ext>
            </a:extLst>
          </p:cNvPr>
          <p:cNvSpPr txBox="1"/>
          <p:nvPr/>
        </p:nvSpPr>
        <p:spPr bwMode="auto">
          <a:xfrm>
            <a:off x="16859955" y="28219306"/>
            <a:ext cx="5299727" cy="1246495"/>
          </a:xfrm>
          <a:prstGeom prst="rect">
            <a:avLst/>
          </a:prstGeom>
          <a:noFill/>
        </p:spPr>
        <p:txBody>
          <a:bodyPr wrap="square">
            <a:spAutoFit/>
          </a:bodyPr>
          <a:lstStyle/>
          <a:p>
            <a:pPr marL="457200" indent="-457200" algn="just">
              <a:buFont typeface="Arial" panose="020B0604020202020204" pitchFamily="34" charset="0"/>
              <a:buChar char="•"/>
              <a:defRPr/>
            </a:pPr>
            <a:r>
              <a:rPr lang="en-GB" sz="2500" dirty="0">
                <a:solidFill>
                  <a:schemeClr val="accent1"/>
                </a:solidFill>
                <a:latin typeface="Source Sans Pro" panose="020B0503030403020204" pitchFamily="34" charset="0"/>
                <a:ea typeface="Source Sans Pro" panose="020B0503030403020204" pitchFamily="34" charset="0"/>
              </a:rPr>
              <a:t>~40 % of desilted soil.</a:t>
            </a:r>
          </a:p>
          <a:p>
            <a:pPr marL="457200" indent="-457200" algn="just">
              <a:buFont typeface="Arial" panose="020B0604020202020204" pitchFamily="34" charset="0"/>
              <a:buChar char="•"/>
              <a:defRPr/>
            </a:pPr>
            <a:r>
              <a:rPr lang="en-GB" sz="2500" dirty="0">
                <a:solidFill>
                  <a:schemeClr val="accent1"/>
                </a:solidFill>
                <a:latin typeface="Source Sans Pro" panose="020B0503030403020204" pitchFamily="34" charset="0"/>
                <a:ea typeface="Source Sans Pro" panose="020B0503030403020204" pitchFamily="34" charset="0"/>
              </a:rPr>
              <a:t>50 newly planted trees</a:t>
            </a:r>
          </a:p>
          <a:p>
            <a:pPr marL="457200" indent="-457200" algn="just">
              <a:buFont typeface="Arial" panose="020B0604020202020204" pitchFamily="34" charset="0"/>
              <a:buChar char="•"/>
              <a:defRPr/>
            </a:pPr>
            <a:r>
              <a:rPr lang="en-GB" sz="2500" dirty="0">
                <a:solidFill>
                  <a:schemeClr val="accent1"/>
                </a:solidFill>
                <a:latin typeface="Source Sans Pro" panose="020B0503030403020204" pitchFamily="34" charset="0"/>
                <a:ea typeface="Source Sans Pro" panose="020B0503030403020204" pitchFamily="34" charset="0"/>
              </a:rPr>
              <a:t>~15,000 newly planted low plants.</a:t>
            </a:r>
          </a:p>
        </p:txBody>
      </p:sp>
      <p:pic>
        <p:nvPicPr>
          <p:cNvPr id="30" name="Image 29">
            <a:extLst>
              <a:ext uri="{FF2B5EF4-FFF2-40B4-BE49-F238E27FC236}">
                <a16:creationId xmlns:a16="http://schemas.microsoft.com/office/drawing/2014/main" id="{00D1DD2F-9C0F-49B0-A13E-E5B51E26D4FA}"/>
              </a:ext>
            </a:extLst>
          </p:cNvPr>
          <p:cNvPicPr>
            <a:picLocks noChangeAspect="1"/>
          </p:cNvPicPr>
          <p:nvPr/>
        </p:nvPicPr>
        <p:blipFill>
          <a:blip r:embed="rId15"/>
          <a:stretch>
            <a:fillRect/>
          </a:stretch>
        </p:blipFill>
        <p:spPr>
          <a:xfrm>
            <a:off x="2838951" y="40751763"/>
            <a:ext cx="1939661" cy="1939661"/>
          </a:xfrm>
          <a:prstGeom prst="rect">
            <a:avLst/>
          </a:prstGeom>
        </p:spPr>
      </p:pic>
      <p:cxnSp>
        <p:nvCxnSpPr>
          <p:cNvPr id="1367548715" name="Connecteur droit 1367548714">
            <a:extLst>
              <a:ext uri="{FF2B5EF4-FFF2-40B4-BE49-F238E27FC236}">
                <a16:creationId xmlns:a16="http://schemas.microsoft.com/office/drawing/2014/main" id="{2B6DC1B5-4851-4C0A-9851-83B38509A355}"/>
              </a:ext>
            </a:extLst>
          </p:cNvPr>
          <p:cNvCxnSpPr>
            <a:cxnSpLocks/>
          </p:cNvCxnSpPr>
          <p:nvPr/>
        </p:nvCxnSpPr>
        <p:spPr>
          <a:xfrm>
            <a:off x="5750008" y="39576083"/>
            <a:ext cx="0" cy="3274254"/>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FDB3A3C0-4934-4838-A1C1-4E416FF9D7C6}"/>
              </a:ext>
            </a:extLst>
          </p:cNvPr>
          <p:cNvGrpSpPr/>
          <p:nvPr/>
        </p:nvGrpSpPr>
        <p:grpSpPr>
          <a:xfrm>
            <a:off x="1132969" y="11089552"/>
            <a:ext cx="14825567" cy="11576174"/>
            <a:chOff x="1132969" y="28037145"/>
            <a:chExt cx="14825567" cy="11576174"/>
          </a:xfrm>
        </p:grpSpPr>
        <p:pic>
          <p:nvPicPr>
            <p:cNvPr id="19" name="Image 18">
              <a:extLst>
                <a:ext uri="{FF2B5EF4-FFF2-40B4-BE49-F238E27FC236}">
                  <a16:creationId xmlns:a16="http://schemas.microsoft.com/office/drawing/2014/main" id="{CCD9D4DC-F72B-48B5-B60A-CB35E7B1B9F7}"/>
                </a:ext>
              </a:extLst>
            </p:cNvPr>
            <p:cNvPicPr>
              <a:picLocks noChangeAspect="1"/>
            </p:cNvPicPr>
            <p:nvPr/>
          </p:nvPicPr>
          <p:blipFill rotWithShape="1">
            <a:blip r:embed="rId16"/>
            <a:srcRect t="2352"/>
            <a:stretch/>
          </p:blipFill>
          <p:spPr>
            <a:xfrm>
              <a:off x="1155748" y="28782324"/>
              <a:ext cx="11412773" cy="10814035"/>
            </a:xfrm>
            <a:prstGeom prst="rect">
              <a:avLst/>
            </a:prstGeom>
            <a:ln w="12700">
              <a:noFill/>
            </a:ln>
            <a:effectLst/>
          </p:spPr>
        </p:pic>
        <p:sp>
          <p:nvSpPr>
            <p:cNvPr id="79" name="ZoneTexte 78">
              <a:extLst>
                <a:ext uri="{FF2B5EF4-FFF2-40B4-BE49-F238E27FC236}">
                  <a16:creationId xmlns:a16="http://schemas.microsoft.com/office/drawing/2014/main" id="{2A485A76-DF20-4752-8D19-DEDD6C478CDC}"/>
                </a:ext>
              </a:extLst>
            </p:cNvPr>
            <p:cNvSpPr txBox="1"/>
            <p:nvPr/>
          </p:nvSpPr>
          <p:spPr bwMode="auto">
            <a:xfrm>
              <a:off x="1208019" y="28050272"/>
              <a:ext cx="12356166" cy="584775"/>
            </a:xfrm>
            <a:prstGeom prst="rect">
              <a:avLst/>
            </a:prstGeom>
            <a:noFill/>
          </p:spPr>
          <p:txBody>
            <a:bodyPr wrap="square">
              <a:spAutoFit/>
            </a:bodyPr>
            <a:lstStyle/>
            <a:p>
              <a:pPr>
                <a:defRPr/>
              </a:pPr>
              <a:r>
                <a:rPr lang="en-GB" sz="3200" i="1" spc="300" dirty="0">
                  <a:solidFill>
                    <a:srgbClr val="292574"/>
                  </a:solidFill>
                  <a:latin typeface="Alegreya Sans Medium" panose="00000600000000000000" pitchFamily="2" charset="0"/>
                  <a:ea typeface="Source Sans Pro" panose="020B0503030403020204" pitchFamily="34" charset="0"/>
                </a:rPr>
                <a:t>A. 2024 national production of LCZ on  Metropolitan France</a:t>
              </a:r>
            </a:p>
          </p:txBody>
        </p:sp>
        <p:sp>
          <p:nvSpPr>
            <p:cNvPr id="1367548725" name="Rectangle 1367548724">
              <a:extLst>
                <a:ext uri="{FF2B5EF4-FFF2-40B4-BE49-F238E27FC236}">
                  <a16:creationId xmlns:a16="http://schemas.microsoft.com/office/drawing/2014/main" id="{3D721618-45AF-4B1C-B66A-B5838CD7BA7F}"/>
                </a:ext>
              </a:extLst>
            </p:cNvPr>
            <p:cNvSpPr/>
            <p:nvPr/>
          </p:nvSpPr>
          <p:spPr>
            <a:xfrm>
              <a:off x="1132969" y="28037145"/>
              <a:ext cx="14825567" cy="11576174"/>
            </a:xfrm>
            <a:prstGeom prst="rect">
              <a:avLst/>
            </a:prstGeom>
            <a:noFill/>
            <a:ln w="28575">
              <a:solidFill>
                <a:srgbClr val="292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92574"/>
                </a:solidFill>
              </a:endParaRPr>
            </a:p>
          </p:txBody>
        </p:sp>
      </p:grpSp>
      <p:grpSp>
        <p:nvGrpSpPr>
          <p:cNvPr id="661884199" name="Groupe 661884198">
            <a:extLst>
              <a:ext uri="{FF2B5EF4-FFF2-40B4-BE49-F238E27FC236}">
                <a16:creationId xmlns:a16="http://schemas.microsoft.com/office/drawing/2014/main" id="{AB0B0337-6393-43CD-83EF-E2F797DE700B}"/>
              </a:ext>
            </a:extLst>
          </p:cNvPr>
          <p:cNvGrpSpPr/>
          <p:nvPr/>
        </p:nvGrpSpPr>
        <p:grpSpPr>
          <a:xfrm>
            <a:off x="16894191" y="23691642"/>
            <a:ext cx="5045138" cy="4442917"/>
            <a:chOff x="2282777" y="29474854"/>
            <a:chExt cx="3855262" cy="3395072"/>
          </a:xfrm>
        </p:grpSpPr>
        <p:pic>
          <p:nvPicPr>
            <p:cNvPr id="150" name="Image 149">
              <a:extLst>
                <a:ext uri="{FF2B5EF4-FFF2-40B4-BE49-F238E27FC236}">
                  <a16:creationId xmlns:a16="http://schemas.microsoft.com/office/drawing/2014/main" id="{2FC1B157-3700-4F49-900D-F1A3493771D0}"/>
                </a:ext>
              </a:extLst>
            </p:cNvPr>
            <p:cNvPicPr>
              <a:picLocks noChangeAspect="1"/>
            </p:cNvPicPr>
            <p:nvPr/>
          </p:nvPicPr>
          <p:blipFill rotWithShape="1">
            <a:blip r:embed="rId17"/>
            <a:srcRect l="28881" t="43454" r="51246" b="44170"/>
            <a:stretch/>
          </p:blipFill>
          <p:spPr bwMode="auto">
            <a:xfrm>
              <a:off x="2282777" y="29474854"/>
              <a:ext cx="3855262" cy="3395072"/>
            </a:xfrm>
            <a:prstGeom prst="rect">
              <a:avLst/>
            </a:prstGeom>
            <a:ln w="3175">
              <a:solidFill>
                <a:srgbClr val="292574"/>
              </a:solidFill>
            </a:ln>
            <a:effectLst>
              <a:outerShdw blurRad="50800" dist="38100" dir="2700000" algn="tl" rotWithShape="0">
                <a:prstClr val="black">
                  <a:alpha val="40000"/>
                </a:prstClr>
              </a:outerShdw>
            </a:effectLst>
          </p:spPr>
        </p:pic>
        <p:sp>
          <p:nvSpPr>
            <p:cNvPr id="661884192" name="Rectangle 661884191">
              <a:extLst>
                <a:ext uri="{FF2B5EF4-FFF2-40B4-BE49-F238E27FC236}">
                  <a16:creationId xmlns:a16="http://schemas.microsoft.com/office/drawing/2014/main" id="{4AF00A59-D8E9-4155-AE4F-95ADEC7AF92F}"/>
                </a:ext>
              </a:extLst>
            </p:cNvPr>
            <p:cNvSpPr/>
            <p:nvPr/>
          </p:nvSpPr>
          <p:spPr>
            <a:xfrm>
              <a:off x="4210408" y="31700668"/>
              <a:ext cx="885467" cy="466554"/>
            </a:xfrm>
            <a:prstGeom prst="rect">
              <a:avLst/>
            </a:prstGeom>
            <a:noFill/>
            <a:ln w="38100">
              <a:solidFill>
                <a:srgbClr val="FDF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67548732" name="Image 1367548731">
            <a:extLst>
              <a:ext uri="{FF2B5EF4-FFF2-40B4-BE49-F238E27FC236}">
                <a16:creationId xmlns:a16="http://schemas.microsoft.com/office/drawing/2014/main" id="{BF88C847-3889-4F46-A5CB-C1D8FCFEEF48}"/>
              </a:ext>
            </a:extLst>
          </p:cNvPr>
          <p:cNvPicPr>
            <a:picLocks noChangeAspect="1"/>
          </p:cNvPicPr>
          <p:nvPr/>
        </p:nvPicPr>
        <p:blipFill rotWithShape="1">
          <a:blip r:embed="rId18"/>
          <a:srcRect l="18409" t="11290" r="18586" b="15642"/>
          <a:stretch/>
        </p:blipFill>
        <p:spPr>
          <a:xfrm>
            <a:off x="17025526" y="10482993"/>
            <a:ext cx="3124659" cy="5124442"/>
          </a:xfrm>
          <a:prstGeom prst="rect">
            <a:avLst/>
          </a:prstGeom>
          <a:ln w="3175">
            <a:solidFill>
              <a:srgbClr val="292574"/>
            </a:solidFill>
          </a:ln>
          <a:effectLst/>
        </p:spPr>
      </p:pic>
      <p:grpSp>
        <p:nvGrpSpPr>
          <p:cNvPr id="24" name="Groupe 23"/>
          <p:cNvGrpSpPr/>
          <p:nvPr/>
        </p:nvGrpSpPr>
        <p:grpSpPr bwMode="auto">
          <a:xfrm>
            <a:off x="27835967" y="41698369"/>
            <a:ext cx="4548043" cy="1784469"/>
            <a:chOff x="27200391" y="39463750"/>
            <a:chExt cx="4548043" cy="1784469"/>
          </a:xfrm>
        </p:grpSpPr>
        <p:sp>
          <p:nvSpPr>
            <p:cNvPr id="11" name="Rectangle 10"/>
            <p:cNvSpPr/>
            <p:nvPr/>
          </p:nvSpPr>
          <p:spPr bwMode="auto">
            <a:xfrm>
              <a:off x="29292984" y="39463750"/>
              <a:ext cx="1286516" cy="1184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14" name="Connecteur droit 13"/>
            <p:cNvCxnSpPr>
              <a:cxnSpLocks/>
            </p:cNvCxnSpPr>
            <p:nvPr/>
          </p:nvCxnSpPr>
          <p:spPr bwMode="auto">
            <a:xfrm rot="5400000">
              <a:off x="29474413" y="38974197"/>
              <a:ext cx="0" cy="45480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ZoneTexte 91">
            <a:extLst>
              <a:ext uri="{FF2B5EF4-FFF2-40B4-BE49-F238E27FC236}">
                <a16:creationId xmlns:a16="http://schemas.microsoft.com/office/drawing/2014/main" id="{24E67414-4921-4ACA-BC2E-D877181A8F68}"/>
              </a:ext>
            </a:extLst>
          </p:cNvPr>
          <p:cNvSpPr txBox="1"/>
          <p:nvPr/>
        </p:nvSpPr>
        <p:spPr bwMode="auto">
          <a:xfrm>
            <a:off x="1125632" y="9703744"/>
            <a:ext cx="14834252" cy="1246495"/>
          </a:xfrm>
          <a:prstGeom prst="rect">
            <a:avLst/>
          </a:prstGeom>
          <a:solidFill>
            <a:srgbClr val="292574"/>
          </a:solidFill>
          <a:effectLst>
            <a:outerShdw blurRad="50800" dist="38100" dir="2700000" algn="tl" rotWithShape="0">
              <a:prstClr val="black">
                <a:alpha val="40000"/>
              </a:prstClr>
            </a:outerShdw>
          </a:effectLst>
        </p:spPr>
        <p:txBody>
          <a:bodyPr wrap="square">
            <a:spAutoFit/>
          </a:bodyPr>
          <a:lstStyle/>
          <a:p>
            <a:pPr algn="just">
              <a:defRPr/>
            </a:pPr>
            <a:r>
              <a:rPr lang="en-GB" sz="2500" dirty="0">
                <a:solidFill>
                  <a:schemeClr val="bg1"/>
                </a:solidFill>
                <a:latin typeface="Source Sans Pro" panose="020B0503030403020204" pitchFamily="34" charset="0"/>
                <a:ea typeface="Source Sans Pro" panose="020B0503030403020204" pitchFamily="34" charset="0"/>
              </a:rPr>
              <a:t>The </a:t>
            </a:r>
            <a:r>
              <a:rPr lang="en-GB" sz="2500" dirty="0" err="1">
                <a:solidFill>
                  <a:schemeClr val="bg1"/>
                </a:solidFill>
                <a:latin typeface="Source Sans Pro" panose="020B0503030403020204" pitchFamily="34" charset="0"/>
                <a:ea typeface="Source Sans Pro" panose="020B0503030403020204" pitchFamily="34" charset="0"/>
              </a:rPr>
              <a:t>SatLCZ</a:t>
            </a:r>
            <a:r>
              <a:rPr lang="en-GB" sz="2500" dirty="0">
                <a:solidFill>
                  <a:schemeClr val="bg1"/>
                </a:solidFill>
                <a:latin typeface="Source Sans Pro" panose="020B0503030403020204" pitchFamily="34" charset="0"/>
                <a:ea typeface="Source Sans Pro" panose="020B0503030403020204" pitchFamily="34" charset="0"/>
              </a:rPr>
              <a:t> method developed by </a:t>
            </a:r>
            <a:r>
              <a:rPr lang="en-GB" sz="2500" dirty="0" err="1">
                <a:solidFill>
                  <a:schemeClr val="bg1"/>
                </a:solidFill>
                <a:latin typeface="Source Sans Pro" panose="020B0503030403020204" pitchFamily="34" charset="0"/>
                <a:ea typeface="Source Sans Pro" panose="020B0503030403020204" pitchFamily="34" charset="0"/>
              </a:rPr>
              <a:t>Cerema</a:t>
            </a:r>
            <a:r>
              <a:rPr lang="en-GB" sz="2500" dirty="0">
                <a:solidFill>
                  <a:schemeClr val="bg1"/>
                </a:solidFill>
                <a:latin typeface="Source Sans Pro" panose="020B0503030403020204" pitchFamily="34" charset="0"/>
                <a:ea typeface="Source Sans Pro" panose="020B0503030403020204" pitchFamily="34" charset="0"/>
              </a:rPr>
              <a:t> (</a:t>
            </a:r>
            <a:r>
              <a:rPr lang="en-GB" sz="2500" dirty="0" err="1">
                <a:solidFill>
                  <a:schemeClr val="bg1"/>
                </a:solidFill>
                <a:latin typeface="Source Sans Pro" panose="020B0503030403020204" pitchFamily="34" charset="0"/>
                <a:ea typeface="Source Sans Pro" panose="020B0503030403020204" pitchFamily="34" charset="0"/>
              </a:rPr>
              <a:t>SatLCZ</a:t>
            </a:r>
            <a:r>
              <a:rPr lang="en-GB" sz="2500" dirty="0">
                <a:solidFill>
                  <a:schemeClr val="bg1"/>
                </a:solidFill>
                <a:latin typeface="Source Sans Pro" panose="020B0503030403020204" pitchFamily="34" charset="0"/>
                <a:ea typeface="Source Sans Pro" panose="020B0503030403020204" pitchFamily="34" charset="0"/>
              </a:rPr>
              <a:t> project co-funded by the SCO-CNES) provides a detailed description of the urban fabric of any city in the world. This method uses as input data very high resolution (VHR) satellite images from the </a:t>
            </a:r>
            <a:r>
              <a:rPr lang="en-GB" sz="2500" dirty="0" err="1">
                <a:solidFill>
                  <a:schemeClr val="bg1"/>
                </a:solidFill>
                <a:latin typeface="Source Sans Pro" panose="020B0503030403020204" pitchFamily="34" charset="0"/>
                <a:ea typeface="Source Sans Pro" panose="020B0503030403020204" pitchFamily="34" charset="0"/>
              </a:rPr>
              <a:t>Pléiades</a:t>
            </a:r>
            <a:r>
              <a:rPr lang="en-GB" sz="2500" dirty="0">
                <a:solidFill>
                  <a:schemeClr val="bg1"/>
                </a:solidFill>
                <a:latin typeface="Source Sans Pro" panose="020B0503030403020204" pitchFamily="34" charset="0"/>
                <a:ea typeface="Source Sans Pro" panose="020B0503030403020204" pitchFamily="34" charset="0"/>
              </a:rPr>
              <a:t> (50 cm) or SPOT 6/7 (1.50 m) missions.</a:t>
            </a:r>
          </a:p>
        </p:txBody>
      </p:sp>
      <p:sp>
        <p:nvSpPr>
          <p:cNvPr id="1367548709" name="Rectangle 1367548708">
            <a:extLst>
              <a:ext uri="{FF2B5EF4-FFF2-40B4-BE49-F238E27FC236}">
                <a16:creationId xmlns:a16="http://schemas.microsoft.com/office/drawing/2014/main" id="{3E736C13-98DA-40ED-9F48-B3CD534D625F}"/>
              </a:ext>
            </a:extLst>
          </p:cNvPr>
          <p:cNvSpPr/>
          <p:nvPr/>
        </p:nvSpPr>
        <p:spPr>
          <a:xfrm>
            <a:off x="1125631" y="22801135"/>
            <a:ext cx="14840630" cy="16577935"/>
          </a:xfrm>
          <a:prstGeom prst="rect">
            <a:avLst/>
          </a:prstGeom>
          <a:noFill/>
          <a:ln w="28575">
            <a:solidFill>
              <a:srgbClr val="292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1884222" name="Groupe 661884221">
            <a:extLst>
              <a:ext uri="{FF2B5EF4-FFF2-40B4-BE49-F238E27FC236}">
                <a16:creationId xmlns:a16="http://schemas.microsoft.com/office/drawing/2014/main" id="{102F4E0E-8F10-4771-B3FA-505314A71A07}"/>
              </a:ext>
            </a:extLst>
          </p:cNvPr>
          <p:cNvGrpSpPr/>
          <p:nvPr/>
        </p:nvGrpSpPr>
        <p:grpSpPr>
          <a:xfrm>
            <a:off x="16985460" y="16755512"/>
            <a:ext cx="3147243" cy="5397139"/>
            <a:chOff x="8435264" y="24813101"/>
            <a:chExt cx="3329769" cy="5710148"/>
          </a:xfrm>
        </p:grpSpPr>
        <p:pic>
          <p:nvPicPr>
            <p:cNvPr id="31" name="Image 30">
              <a:extLst>
                <a:ext uri="{FF2B5EF4-FFF2-40B4-BE49-F238E27FC236}">
                  <a16:creationId xmlns:a16="http://schemas.microsoft.com/office/drawing/2014/main" id="{73D217AB-A172-41C2-8E91-12710C671523}"/>
                </a:ext>
              </a:extLst>
            </p:cNvPr>
            <p:cNvPicPr>
              <a:picLocks noChangeAspect="1"/>
            </p:cNvPicPr>
            <p:nvPr/>
          </p:nvPicPr>
          <p:blipFill rotWithShape="1">
            <a:blip r:embed="rId19"/>
            <a:srcRect l="18141" t="11119" r="18815" b="12332"/>
            <a:stretch/>
          </p:blipFill>
          <p:spPr>
            <a:xfrm>
              <a:off x="8447314" y="24826538"/>
              <a:ext cx="3317719" cy="5696711"/>
            </a:xfrm>
            <a:prstGeom prst="rect">
              <a:avLst/>
            </a:prstGeom>
            <a:ln w="3175">
              <a:solidFill>
                <a:srgbClr val="292574"/>
              </a:solidFill>
            </a:ln>
          </p:spPr>
        </p:pic>
        <p:grpSp>
          <p:nvGrpSpPr>
            <p:cNvPr id="33" name="Groupe 32">
              <a:extLst>
                <a:ext uri="{FF2B5EF4-FFF2-40B4-BE49-F238E27FC236}">
                  <a16:creationId xmlns:a16="http://schemas.microsoft.com/office/drawing/2014/main" id="{8D9754DC-53A1-495B-B85F-3F6550A47ECA}"/>
                </a:ext>
              </a:extLst>
            </p:cNvPr>
            <p:cNvGrpSpPr/>
            <p:nvPr/>
          </p:nvGrpSpPr>
          <p:grpSpPr>
            <a:xfrm>
              <a:off x="8435264" y="24813101"/>
              <a:ext cx="1759906" cy="1567980"/>
              <a:chOff x="7048500" y="22392408"/>
              <a:chExt cx="1919997" cy="1710613"/>
            </a:xfrm>
          </p:grpSpPr>
          <p:pic>
            <p:nvPicPr>
              <p:cNvPr id="65" name="Image 64">
                <a:extLst>
                  <a:ext uri="{FF2B5EF4-FFF2-40B4-BE49-F238E27FC236}">
                    <a16:creationId xmlns:a16="http://schemas.microsoft.com/office/drawing/2014/main" id="{5E57ED09-09D2-430E-BC55-43055313D304}"/>
                  </a:ext>
                </a:extLst>
              </p:cNvPr>
              <p:cNvPicPr>
                <a:picLocks noChangeAspect="1"/>
              </p:cNvPicPr>
              <p:nvPr/>
            </p:nvPicPr>
            <p:blipFill rotWithShape="1">
              <a:blip r:embed="rId20"/>
              <a:srcRect l="82173" t="88834" r="566" b="466"/>
              <a:stretch/>
            </p:blipFill>
            <p:spPr>
              <a:xfrm>
                <a:off x="7048500" y="22402799"/>
                <a:ext cx="1919997" cy="1700221"/>
              </a:xfrm>
              <a:prstGeom prst="rect">
                <a:avLst/>
              </a:prstGeom>
            </p:spPr>
          </p:pic>
          <p:sp>
            <p:nvSpPr>
              <p:cNvPr id="66" name="ZoneTexte 65">
                <a:extLst>
                  <a:ext uri="{FF2B5EF4-FFF2-40B4-BE49-F238E27FC236}">
                    <a16:creationId xmlns:a16="http://schemas.microsoft.com/office/drawing/2014/main" id="{5C234B59-C807-4E90-98CC-4E693A4AC7A9}"/>
                  </a:ext>
                </a:extLst>
              </p:cNvPr>
              <p:cNvSpPr txBox="1"/>
              <p:nvPr/>
            </p:nvSpPr>
            <p:spPr>
              <a:xfrm>
                <a:off x="7070450" y="22409183"/>
                <a:ext cx="1876096" cy="307777"/>
              </a:xfrm>
              <a:prstGeom prst="rect">
                <a:avLst/>
              </a:prstGeom>
              <a:solidFill>
                <a:schemeClr val="bg1"/>
              </a:solidFill>
              <a:ln>
                <a:noFill/>
              </a:ln>
            </p:spPr>
            <p:txBody>
              <a:bodyPr wrap="square" rtlCol="0">
                <a:spAutoFit/>
              </a:bodyPr>
              <a:lstStyle/>
              <a:p>
                <a:r>
                  <a:rPr lang="fr-FR" sz="1400" b="1" dirty="0">
                    <a:solidFill>
                      <a:srgbClr val="292574"/>
                    </a:solidFill>
                    <a:latin typeface="Source Sans Pro Light" panose="020B0403030403020204" pitchFamily="34" charset="0"/>
                    <a:ea typeface="Source Sans Pro Light" panose="020B0403030403020204" pitchFamily="34" charset="0"/>
                  </a:rPr>
                  <a:t>Land cover classes</a:t>
                </a:r>
              </a:p>
            </p:txBody>
          </p:sp>
          <p:sp>
            <p:nvSpPr>
              <p:cNvPr id="67" name="ZoneTexte 66">
                <a:extLst>
                  <a:ext uri="{FF2B5EF4-FFF2-40B4-BE49-F238E27FC236}">
                    <a16:creationId xmlns:a16="http://schemas.microsoft.com/office/drawing/2014/main" id="{542B60D8-74BD-4E70-8788-91A13781D522}"/>
                  </a:ext>
                </a:extLst>
              </p:cNvPr>
              <p:cNvSpPr txBox="1"/>
              <p:nvPr/>
            </p:nvSpPr>
            <p:spPr>
              <a:xfrm>
                <a:off x="7447125" y="22743362"/>
                <a:ext cx="1458311" cy="276999"/>
              </a:xfrm>
              <a:prstGeom prst="rect">
                <a:avLst/>
              </a:prstGeom>
              <a:solidFill>
                <a:schemeClr val="bg1"/>
              </a:solidFill>
            </p:spPr>
            <p:txBody>
              <a:bodyPr wrap="square" rtlCol="0">
                <a:spAutoFit/>
              </a:bodyPr>
              <a:lstStyle/>
              <a:p>
                <a:r>
                  <a:rPr lang="en-GB" sz="1200" dirty="0"/>
                  <a:t>Built</a:t>
                </a:r>
              </a:p>
            </p:txBody>
          </p:sp>
          <p:sp>
            <p:nvSpPr>
              <p:cNvPr id="68" name="ZoneTexte 67">
                <a:extLst>
                  <a:ext uri="{FF2B5EF4-FFF2-40B4-BE49-F238E27FC236}">
                    <a16:creationId xmlns:a16="http://schemas.microsoft.com/office/drawing/2014/main" id="{70A6BCFE-EAB3-48F9-95EC-D899276C2523}"/>
                  </a:ext>
                </a:extLst>
              </p:cNvPr>
              <p:cNvSpPr txBox="1"/>
              <p:nvPr/>
            </p:nvSpPr>
            <p:spPr>
              <a:xfrm>
                <a:off x="7447125" y="22956091"/>
                <a:ext cx="1458311" cy="276999"/>
              </a:xfrm>
              <a:prstGeom prst="rect">
                <a:avLst/>
              </a:prstGeom>
              <a:solidFill>
                <a:schemeClr val="bg1"/>
              </a:solidFill>
            </p:spPr>
            <p:txBody>
              <a:bodyPr wrap="square" rtlCol="0">
                <a:spAutoFit/>
              </a:bodyPr>
              <a:lstStyle/>
              <a:p>
                <a:r>
                  <a:rPr lang="en-GB" sz="1200"/>
                  <a:t>Road</a:t>
                </a:r>
              </a:p>
            </p:txBody>
          </p:sp>
          <p:sp>
            <p:nvSpPr>
              <p:cNvPr id="69" name="ZoneTexte 68">
                <a:extLst>
                  <a:ext uri="{FF2B5EF4-FFF2-40B4-BE49-F238E27FC236}">
                    <a16:creationId xmlns:a16="http://schemas.microsoft.com/office/drawing/2014/main" id="{C575FC4D-76B4-4F78-BC61-9371FCE25D50}"/>
                  </a:ext>
                </a:extLst>
              </p:cNvPr>
              <p:cNvSpPr txBox="1"/>
              <p:nvPr/>
            </p:nvSpPr>
            <p:spPr>
              <a:xfrm>
                <a:off x="7447124" y="23182652"/>
                <a:ext cx="1458311" cy="276999"/>
              </a:xfrm>
              <a:prstGeom prst="rect">
                <a:avLst/>
              </a:prstGeom>
              <a:solidFill>
                <a:schemeClr val="bg1"/>
              </a:solidFill>
            </p:spPr>
            <p:txBody>
              <a:bodyPr wrap="square" rtlCol="0">
                <a:spAutoFit/>
              </a:bodyPr>
              <a:lstStyle/>
              <a:p>
                <a:r>
                  <a:rPr lang="en-GB" sz="1200" dirty="0"/>
                  <a:t>Bare soil</a:t>
                </a:r>
              </a:p>
            </p:txBody>
          </p:sp>
          <p:sp>
            <p:nvSpPr>
              <p:cNvPr id="70" name="ZoneTexte 69">
                <a:extLst>
                  <a:ext uri="{FF2B5EF4-FFF2-40B4-BE49-F238E27FC236}">
                    <a16:creationId xmlns:a16="http://schemas.microsoft.com/office/drawing/2014/main" id="{AE7323CF-81BB-4532-AECF-51C4B45ABCEB}"/>
                  </a:ext>
                </a:extLst>
              </p:cNvPr>
              <p:cNvSpPr txBox="1"/>
              <p:nvPr/>
            </p:nvSpPr>
            <p:spPr>
              <a:xfrm>
                <a:off x="7447124" y="23599146"/>
                <a:ext cx="1458311" cy="276999"/>
              </a:xfrm>
              <a:prstGeom prst="rect">
                <a:avLst/>
              </a:prstGeom>
              <a:solidFill>
                <a:schemeClr val="bg1"/>
              </a:solidFill>
            </p:spPr>
            <p:txBody>
              <a:bodyPr wrap="square" rtlCol="0">
                <a:spAutoFit/>
              </a:bodyPr>
              <a:lstStyle/>
              <a:p>
                <a:r>
                  <a:rPr lang="en-GB" sz="1200"/>
                  <a:t>High vegetation</a:t>
                </a:r>
              </a:p>
            </p:txBody>
          </p:sp>
          <p:sp>
            <p:nvSpPr>
              <p:cNvPr id="71" name="ZoneTexte 70">
                <a:extLst>
                  <a:ext uri="{FF2B5EF4-FFF2-40B4-BE49-F238E27FC236}">
                    <a16:creationId xmlns:a16="http://schemas.microsoft.com/office/drawing/2014/main" id="{4366EF4D-9BEF-4D31-A676-B561B516599C}"/>
                  </a:ext>
                </a:extLst>
              </p:cNvPr>
              <p:cNvSpPr txBox="1"/>
              <p:nvPr/>
            </p:nvSpPr>
            <p:spPr>
              <a:xfrm>
                <a:off x="7447124" y="23826022"/>
                <a:ext cx="1521373" cy="276999"/>
              </a:xfrm>
              <a:prstGeom prst="rect">
                <a:avLst/>
              </a:prstGeom>
              <a:solidFill>
                <a:schemeClr val="bg1"/>
              </a:solidFill>
            </p:spPr>
            <p:txBody>
              <a:bodyPr wrap="square" rtlCol="0">
                <a:spAutoFit/>
              </a:bodyPr>
              <a:lstStyle/>
              <a:p>
                <a:r>
                  <a:rPr lang="en-GB" sz="1200" dirty="0"/>
                  <a:t>Low vegetation</a:t>
                </a:r>
              </a:p>
            </p:txBody>
          </p:sp>
          <p:sp>
            <p:nvSpPr>
              <p:cNvPr id="72" name="ZoneTexte 71">
                <a:extLst>
                  <a:ext uri="{FF2B5EF4-FFF2-40B4-BE49-F238E27FC236}">
                    <a16:creationId xmlns:a16="http://schemas.microsoft.com/office/drawing/2014/main" id="{09D2BD35-35A1-4A96-AD6C-4ED3C4254497}"/>
                  </a:ext>
                </a:extLst>
              </p:cNvPr>
              <p:cNvSpPr txBox="1"/>
              <p:nvPr/>
            </p:nvSpPr>
            <p:spPr>
              <a:xfrm>
                <a:off x="7447124" y="23403575"/>
                <a:ext cx="1458311" cy="276999"/>
              </a:xfrm>
              <a:prstGeom prst="rect">
                <a:avLst/>
              </a:prstGeom>
              <a:solidFill>
                <a:schemeClr val="bg1"/>
              </a:solidFill>
            </p:spPr>
            <p:txBody>
              <a:bodyPr wrap="square" rtlCol="0">
                <a:spAutoFit/>
              </a:bodyPr>
              <a:lstStyle/>
              <a:p>
                <a:r>
                  <a:rPr lang="en-GB" sz="1200" dirty="0"/>
                  <a:t>Water</a:t>
                </a:r>
              </a:p>
            </p:txBody>
          </p:sp>
          <p:sp>
            <p:nvSpPr>
              <p:cNvPr id="32" name="Rectangle 31">
                <a:extLst>
                  <a:ext uri="{FF2B5EF4-FFF2-40B4-BE49-F238E27FC236}">
                    <a16:creationId xmlns:a16="http://schemas.microsoft.com/office/drawing/2014/main" id="{57540C9D-AC1D-4E05-88D5-80FA4E0D6CAE}"/>
                  </a:ext>
                </a:extLst>
              </p:cNvPr>
              <p:cNvSpPr/>
              <p:nvPr/>
            </p:nvSpPr>
            <p:spPr>
              <a:xfrm>
                <a:off x="7048500" y="22392408"/>
                <a:ext cx="1919997" cy="170022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367548721" name="Connecteur droit 1367548720">
            <a:extLst>
              <a:ext uri="{FF2B5EF4-FFF2-40B4-BE49-F238E27FC236}">
                <a16:creationId xmlns:a16="http://schemas.microsoft.com/office/drawing/2014/main" id="{98DCC070-A74A-4B2D-A9A9-E6FD3F734DF2}"/>
              </a:ext>
            </a:extLst>
          </p:cNvPr>
          <p:cNvCxnSpPr>
            <a:cxnSpLocks/>
          </p:cNvCxnSpPr>
          <p:nvPr/>
        </p:nvCxnSpPr>
        <p:spPr>
          <a:xfrm>
            <a:off x="17792700" y="22926368"/>
            <a:ext cx="1168736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61884206" name="Groupe 661884205">
            <a:extLst>
              <a:ext uri="{FF2B5EF4-FFF2-40B4-BE49-F238E27FC236}">
                <a16:creationId xmlns:a16="http://schemas.microsoft.com/office/drawing/2014/main" id="{76709F57-CE46-422B-B60E-F70D8878F77E}"/>
              </a:ext>
            </a:extLst>
          </p:cNvPr>
          <p:cNvGrpSpPr/>
          <p:nvPr/>
        </p:nvGrpSpPr>
        <p:grpSpPr>
          <a:xfrm>
            <a:off x="28668016" y="10176327"/>
            <a:ext cx="2399649" cy="4026356"/>
            <a:chOff x="28454565" y="10143421"/>
            <a:chExt cx="2399649" cy="4026356"/>
          </a:xfrm>
        </p:grpSpPr>
        <p:pic>
          <p:nvPicPr>
            <p:cNvPr id="661884205" name="Image 661884204">
              <a:extLst>
                <a:ext uri="{FF2B5EF4-FFF2-40B4-BE49-F238E27FC236}">
                  <a16:creationId xmlns:a16="http://schemas.microsoft.com/office/drawing/2014/main" id="{CF6F594C-2243-4D3C-867C-875D717A750E}"/>
                </a:ext>
              </a:extLst>
            </p:cNvPr>
            <p:cNvPicPr>
              <a:picLocks noChangeAspect="1"/>
            </p:cNvPicPr>
            <p:nvPr/>
          </p:nvPicPr>
          <p:blipFill rotWithShape="1">
            <a:blip r:embed="rId21"/>
            <a:srcRect l="19044" t="11356" r="18779" b="14730"/>
            <a:stretch/>
          </p:blipFill>
          <p:spPr>
            <a:xfrm>
              <a:off x="28459066" y="10143421"/>
              <a:ext cx="2395148" cy="4026356"/>
            </a:xfrm>
            <a:prstGeom prst="rect">
              <a:avLst/>
            </a:prstGeom>
            <a:ln w="3175">
              <a:solidFill>
                <a:schemeClr val="tx1"/>
              </a:solidFill>
            </a:ln>
          </p:spPr>
        </p:pic>
        <p:grpSp>
          <p:nvGrpSpPr>
            <p:cNvPr id="1367548733" name="Groupe 1367548732">
              <a:extLst>
                <a:ext uri="{FF2B5EF4-FFF2-40B4-BE49-F238E27FC236}">
                  <a16:creationId xmlns:a16="http://schemas.microsoft.com/office/drawing/2014/main" id="{29555C16-B448-43E1-A31E-B18450B2E1DB}"/>
                </a:ext>
              </a:extLst>
            </p:cNvPr>
            <p:cNvGrpSpPr/>
            <p:nvPr/>
          </p:nvGrpSpPr>
          <p:grpSpPr>
            <a:xfrm>
              <a:off x="28454565" y="13483721"/>
              <a:ext cx="1260656" cy="686056"/>
              <a:chOff x="29199170" y="10069577"/>
              <a:chExt cx="1321312" cy="719065"/>
            </a:xfrm>
          </p:grpSpPr>
          <p:grpSp>
            <p:nvGrpSpPr>
              <p:cNvPr id="1367548730" name="Groupe 1367548729">
                <a:extLst>
                  <a:ext uri="{FF2B5EF4-FFF2-40B4-BE49-F238E27FC236}">
                    <a16:creationId xmlns:a16="http://schemas.microsoft.com/office/drawing/2014/main" id="{DA0D80AB-205D-4059-A28F-67BACE8C12C1}"/>
                  </a:ext>
                </a:extLst>
              </p:cNvPr>
              <p:cNvGrpSpPr/>
              <p:nvPr/>
            </p:nvGrpSpPr>
            <p:grpSpPr>
              <a:xfrm>
                <a:off x="29199170" y="10069577"/>
                <a:ext cx="1321312" cy="719065"/>
                <a:chOff x="29199170" y="10069577"/>
                <a:chExt cx="1321312" cy="719065"/>
              </a:xfrm>
            </p:grpSpPr>
            <p:pic>
              <p:nvPicPr>
                <p:cNvPr id="95" name="Image 94">
                  <a:extLst>
                    <a:ext uri="{FF2B5EF4-FFF2-40B4-BE49-F238E27FC236}">
                      <a16:creationId xmlns:a16="http://schemas.microsoft.com/office/drawing/2014/main" id="{9245EB9B-10B9-4163-8D9B-A16D1591ACBE}"/>
                    </a:ext>
                  </a:extLst>
                </p:cNvPr>
                <p:cNvPicPr>
                  <a:picLocks noChangeAspect="1"/>
                </p:cNvPicPr>
                <p:nvPr/>
              </p:nvPicPr>
              <p:blipFill rotWithShape="1">
                <a:blip r:embed="rId21"/>
                <a:srcRect l="72425" t="90136" r="982" b="576"/>
                <a:stretch/>
              </p:blipFill>
              <p:spPr bwMode="auto">
                <a:xfrm>
                  <a:off x="29199170" y="10136025"/>
                  <a:ext cx="1321312" cy="652617"/>
                </a:xfrm>
                <a:prstGeom prst="rect">
                  <a:avLst/>
                </a:prstGeom>
                <a:ln>
                  <a:noFill/>
                </a:ln>
              </p:spPr>
            </p:pic>
            <p:sp>
              <p:nvSpPr>
                <p:cNvPr id="96" name="ZoneTexte 95">
                  <a:extLst>
                    <a:ext uri="{FF2B5EF4-FFF2-40B4-BE49-F238E27FC236}">
                      <a16:creationId xmlns:a16="http://schemas.microsoft.com/office/drawing/2014/main" id="{5A347D05-F76F-4CE3-AD49-29654E40402F}"/>
                    </a:ext>
                  </a:extLst>
                </p:cNvPr>
                <p:cNvSpPr txBox="1"/>
                <p:nvPr/>
              </p:nvSpPr>
              <p:spPr bwMode="auto">
                <a:xfrm>
                  <a:off x="29199170" y="10069577"/>
                  <a:ext cx="1321312" cy="246221"/>
                </a:xfrm>
                <a:prstGeom prst="rect">
                  <a:avLst/>
                </a:prstGeom>
                <a:solidFill>
                  <a:schemeClr val="bg1"/>
                </a:solidFill>
              </p:spPr>
              <p:txBody>
                <a:bodyPr wrap="square" rtlCol="0">
                  <a:spAutoFit/>
                </a:bodyPr>
                <a:lstStyle/>
                <a:p>
                  <a:r>
                    <a:rPr lang="en-GB" sz="1000" b="1" dirty="0">
                      <a:solidFill>
                        <a:srgbClr val="292574"/>
                      </a:solidFill>
                      <a:latin typeface="Source Sans Pro Light" panose="020B0403030403020204" pitchFamily="34" charset="0"/>
                      <a:ea typeface="Source Sans Pro Light" panose="020B0403030403020204" pitchFamily="34" charset="0"/>
                    </a:rPr>
                    <a:t>Imperviousness rate:</a:t>
                  </a:r>
                </a:p>
              </p:txBody>
            </p:sp>
          </p:grpSp>
          <p:sp>
            <p:nvSpPr>
              <p:cNvPr id="1367548731" name="Rectangle 1367548730">
                <a:extLst>
                  <a:ext uri="{FF2B5EF4-FFF2-40B4-BE49-F238E27FC236}">
                    <a16:creationId xmlns:a16="http://schemas.microsoft.com/office/drawing/2014/main" id="{7749C1B8-A99A-4D7C-91A6-6DD3D2040D5E}"/>
                  </a:ext>
                </a:extLst>
              </p:cNvPr>
              <p:cNvSpPr/>
              <p:nvPr/>
            </p:nvSpPr>
            <p:spPr>
              <a:xfrm>
                <a:off x="29199170" y="10069577"/>
                <a:ext cx="1321312" cy="71906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15" name="ZoneTexte 114">
            <a:extLst>
              <a:ext uri="{FF2B5EF4-FFF2-40B4-BE49-F238E27FC236}">
                <a16:creationId xmlns:a16="http://schemas.microsoft.com/office/drawing/2014/main" id="{63E59278-E0F2-4E07-A0AF-54106E543F4C}"/>
              </a:ext>
            </a:extLst>
          </p:cNvPr>
          <p:cNvSpPr txBox="1"/>
          <p:nvPr/>
        </p:nvSpPr>
        <p:spPr bwMode="auto">
          <a:xfrm>
            <a:off x="16496726" y="9743121"/>
            <a:ext cx="14654722" cy="584775"/>
          </a:xfrm>
          <a:prstGeom prst="rect">
            <a:avLst/>
          </a:prstGeom>
          <a:noFill/>
        </p:spPr>
        <p:txBody>
          <a:bodyPr wrap="square">
            <a:spAutoFit/>
          </a:bodyPr>
          <a:lstStyle/>
          <a:p>
            <a:pPr>
              <a:defRPr/>
            </a:pPr>
            <a:r>
              <a:rPr lang="en-GB" sz="3200" i="1" spc="300" dirty="0">
                <a:solidFill>
                  <a:schemeClr val="accent1"/>
                </a:solidFill>
                <a:latin typeface="Alegreya Sans Medium" panose="00000600000000000000" pitchFamily="2" charset="0"/>
                <a:ea typeface="Source Sans Pro" panose="020B0503030403020204" pitchFamily="34" charset="0"/>
              </a:rPr>
              <a:t>C. Application in France (city of </a:t>
            </a:r>
            <a:r>
              <a:rPr lang="en-GB" sz="3200" i="1" spc="300" dirty="0" err="1">
                <a:solidFill>
                  <a:schemeClr val="accent1"/>
                </a:solidFill>
                <a:latin typeface="Alegreya Sans Medium" panose="00000600000000000000" pitchFamily="2" charset="0"/>
                <a:ea typeface="Source Sans Pro" panose="020B0503030403020204" pitchFamily="34" charset="0"/>
              </a:rPr>
              <a:t>Libourne</a:t>
            </a:r>
            <a:r>
              <a:rPr lang="en-GB" sz="3200" i="1" spc="300" dirty="0">
                <a:solidFill>
                  <a:schemeClr val="accent1"/>
                </a:solidFill>
                <a:latin typeface="Alegreya Sans Medium" panose="00000600000000000000" pitchFamily="2" charset="0"/>
                <a:ea typeface="Source Sans Pro" panose="020B0503030403020204" pitchFamily="34" charset="0"/>
              </a:rPr>
              <a:t>)</a:t>
            </a:r>
          </a:p>
        </p:txBody>
      </p:sp>
      <p:sp>
        <p:nvSpPr>
          <p:cNvPr id="124" name="Rectangle 123">
            <a:extLst>
              <a:ext uri="{FF2B5EF4-FFF2-40B4-BE49-F238E27FC236}">
                <a16:creationId xmlns:a16="http://schemas.microsoft.com/office/drawing/2014/main" id="{F3B805CB-A264-4E1A-B091-4B4923039B41}"/>
              </a:ext>
            </a:extLst>
          </p:cNvPr>
          <p:cNvSpPr/>
          <p:nvPr/>
        </p:nvSpPr>
        <p:spPr bwMode="auto">
          <a:xfrm>
            <a:off x="16468058" y="29662849"/>
            <a:ext cx="14707191" cy="6378331"/>
          </a:xfrm>
          <a:prstGeom prst="rect">
            <a:avLst/>
          </a:prstGeom>
          <a:solidFill>
            <a:schemeClr val="bg1"/>
          </a:solidFill>
          <a:ln w="28575">
            <a:solidFill>
              <a:srgbClr val="2925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292574"/>
              </a:solidFill>
            </a:endParaRPr>
          </a:p>
        </p:txBody>
      </p:sp>
      <p:sp>
        <p:nvSpPr>
          <p:cNvPr id="126" name="ZoneTexte 125">
            <a:extLst>
              <a:ext uri="{FF2B5EF4-FFF2-40B4-BE49-F238E27FC236}">
                <a16:creationId xmlns:a16="http://schemas.microsoft.com/office/drawing/2014/main" id="{35A4256D-FABA-405F-8A3D-20FCA3A68F71}"/>
              </a:ext>
            </a:extLst>
          </p:cNvPr>
          <p:cNvSpPr txBox="1"/>
          <p:nvPr/>
        </p:nvSpPr>
        <p:spPr bwMode="auto">
          <a:xfrm>
            <a:off x="17023495" y="10477097"/>
            <a:ext cx="2064605" cy="307777"/>
          </a:xfrm>
          <a:prstGeom prst="rect">
            <a:avLst/>
          </a:prstGeom>
          <a:solidFill>
            <a:schemeClr val="bg1"/>
          </a:solidFill>
          <a:ln w="3175">
            <a:solidFill>
              <a:schemeClr val="tx1"/>
            </a:solidFill>
          </a:ln>
        </p:spPr>
        <p:txBody>
          <a:bodyPr wrap="square" rtlCol="0">
            <a:spAutoFit/>
          </a:bodyPr>
          <a:lstStyle/>
          <a:p>
            <a:r>
              <a:rPr lang="fr-FR" sz="1400" b="1" dirty="0">
                <a:solidFill>
                  <a:srgbClr val="292574"/>
                </a:solidFill>
                <a:latin typeface="Source Sans Pro Light" panose="020B0403030403020204" pitchFamily="34" charset="0"/>
                <a:ea typeface="Source Sans Pro Light" panose="020B0403030403020204" pitchFamily="34" charset="0"/>
              </a:rPr>
              <a:t>Satellite image (SPOT 6/7)</a:t>
            </a:r>
          </a:p>
        </p:txBody>
      </p:sp>
      <p:grpSp>
        <p:nvGrpSpPr>
          <p:cNvPr id="35" name="Groupe 34">
            <a:extLst>
              <a:ext uri="{FF2B5EF4-FFF2-40B4-BE49-F238E27FC236}">
                <a16:creationId xmlns:a16="http://schemas.microsoft.com/office/drawing/2014/main" id="{1C890ACF-E185-4CDA-8B0D-F7F4BEE5DBF5}"/>
              </a:ext>
            </a:extLst>
          </p:cNvPr>
          <p:cNvGrpSpPr/>
          <p:nvPr/>
        </p:nvGrpSpPr>
        <p:grpSpPr>
          <a:xfrm>
            <a:off x="16979650" y="15918798"/>
            <a:ext cx="3210356" cy="461665"/>
            <a:chOff x="16979650" y="15918798"/>
            <a:chExt cx="3210356" cy="461665"/>
          </a:xfrm>
        </p:grpSpPr>
        <p:sp>
          <p:nvSpPr>
            <p:cNvPr id="128" name="ZoneTexte 127">
              <a:extLst>
                <a:ext uri="{FF2B5EF4-FFF2-40B4-BE49-F238E27FC236}">
                  <a16:creationId xmlns:a16="http://schemas.microsoft.com/office/drawing/2014/main" id="{7DC02EC0-15B4-481C-97E4-38A01B9790FD}"/>
                </a:ext>
              </a:extLst>
            </p:cNvPr>
            <p:cNvSpPr txBox="1"/>
            <p:nvPr/>
          </p:nvSpPr>
          <p:spPr bwMode="auto">
            <a:xfrm>
              <a:off x="17497576" y="15918798"/>
              <a:ext cx="2053598" cy="461665"/>
            </a:xfrm>
            <a:prstGeom prst="rect">
              <a:avLst/>
            </a:prstGeom>
            <a:noFill/>
          </p:spPr>
          <p:txBody>
            <a:bodyPr wrap="square">
              <a:spAutoFit/>
            </a:bodyPr>
            <a:lstStyle/>
            <a:p>
              <a:pPr algn="ctr">
                <a:defRPr/>
              </a:pPr>
              <a:r>
                <a:rPr lang="en-GB" sz="2400" dirty="0">
                  <a:solidFill>
                    <a:schemeClr val="accent1"/>
                  </a:solidFill>
                  <a:latin typeface="Source Sans Pro" panose="020B0503030403020204" pitchFamily="34" charset="0"/>
                  <a:ea typeface="Source Sans Pro" panose="020B0503030403020204" pitchFamily="34" charset="0"/>
                </a:rPr>
                <a:t>Input datasets</a:t>
              </a:r>
            </a:p>
          </p:txBody>
        </p:sp>
        <p:cxnSp>
          <p:nvCxnSpPr>
            <p:cNvPr id="661884223" name="Connecteur droit 661884222">
              <a:extLst>
                <a:ext uri="{FF2B5EF4-FFF2-40B4-BE49-F238E27FC236}">
                  <a16:creationId xmlns:a16="http://schemas.microsoft.com/office/drawing/2014/main" id="{3EA7121B-96DC-44BE-AE75-2366ED10E561}"/>
                </a:ext>
              </a:extLst>
            </p:cNvPr>
            <p:cNvCxnSpPr>
              <a:cxnSpLocks/>
              <a:endCxn id="128" idx="1"/>
            </p:cNvCxnSpPr>
            <p:nvPr/>
          </p:nvCxnSpPr>
          <p:spPr>
            <a:xfrm>
              <a:off x="16979650" y="16149630"/>
              <a:ext cx="51792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Connecteur droit 133">
              <a:extLst>
                <a:ext uri="{FF2B5EF4-FFF2-40B4-BE49-F238E27FC236}">
                  <a16:creationId xmlns:a16="http://schemas.microsoft.com/office/drawing/2014/main" id="{69CCB45C-ABC6-47CE-BFEF-0484872FB062}"/>
                </a:ext>
              </a:extLst>
            </p:cNvPr>
            <p:cNvCxnSpPr>
              <a:cxnSpLocks/>
              <a:stCxn id="128" idx="3"/>
            </p:cNvCxnSpPr>
            <p:nvPr/>
          </p:nvCxnSpPr>
          <p:spPr bwMode="auto">
            <a:xfrm>
              <a:off x="19551174" y="16149631"/>
              <a:ext cx="63883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6" name="Groupe 135">
            <a:extLst>
              <a:ext uri="{FF2B5EF4-FFF2-40B4-BE49-F238E27FC236}">
                <a16:creationId xmlns:a16="http://schemas.microsoft.com/office/drawing/2014/main" id="{445979AA-0C0C-4393-B921-95B38019CDF4}"/>
              </a:ext>
            </a:extLst>
          </p:cNvPr>
          <p:cNvGrpSpPr/>
          <p:nvPr/>
        </p:nvGrpSpPr>
        <p:grpSpPr>
          <a:xfrm rot="16200000">
            <a:off x="24359965" y="14011493"/>
            <a:ext cx="8139246" cy="461665"/>
            <a:chOff x="14966512" y="15918794"/>
            <a:chExt cx="7414659" cy="461665"/>
          </a:xfrm>
        </p:grpSpPr>
        <p:sp>
          <p:nvSpPr>
            <p:cNvPr id="137" name="ZoneTexte 136">
              <a:extLst>
                <a:ext uri="{FF2B5EF4-FFF2-40B4-BE49-F238E27FC236}">
                  <a16:creationId xmlns:a16="http://schemas.microsoft.com/office/drawing/2014/main" id="{CFBD2E6A-DB2F-4AE1-AE15-E9B9AFE18B10}"/>
                </a:ext>
              </a:extLst>
            </p:cNvPr>
            <p:cNvSpPr txBox="1"/>
            <p:nvPr/>
          </p:nvSpPr>
          <p:spPr bwMode="auto">
            <a:xfrm>
              <a:off x="17898038" y="15918794"/>
              <a:ext cx="2188634" cy="461665"/>
            </a:xfrm>
            <a:prstGeom prst="rect">
              <a:avLst/>
            </a:prstGeom>
            <a:noFill/>
          </p:spPr>
          <p:txBody>
            <a:bodyPr wrap="square">
              <a:spAutoFit/>
            </a:bodyPr>
            <a:lstStyle/>
            <a:p>
              <a:pPr algn="ctr">
                <a:defRPr/>
              </a:pPr>
              <a:r>
                <a:rPr lang="en-GB" sz="2400" dirty="0">
                  <a:solidFill>
                    <a:schemeClr val="accent1"/>
                  </a:solidFill>
                  <a:latin typeface="Source Sans Pro" panose="020B0503030403020204" pitchFamily="34" charset="0"/>
                  <a:ea typeface="Source Sans Pro" panose="020B0503030403020204" pitchFamily="34" charset="0"/>
                </a:rPr>
                <a:t>Basic indicators</a:t>
              </a:r>
            </a:p>
          </p:txBody>
        </p:sp>
        <p:cxnSp>
          <p:nvCxnSpPr>
            <p:cNvPr id="138" name="Connecteur droit 137">
              <a:extLst>
                <a:ext uri="{FF2B5EF4-FFF2-40B4-BE49-F238E27FC236}">
                  <a16:creationId xmlns:a16="http://schemas.microsoft.com/office/drawing/2014/main" id="{DBB5D3DE-24C9-4C78-A66C-7FAA7B887E74}"/>
                </a:ext>
              </a:extLst>
            </p:cNvPr>
            <p:cNvCxnSpPr>
              <a:cxnSpLocks/>
              <a:endCxn id="137" idx="1"/>
            </p:cNvCxnSpPr>
            <p:nvPr/>
          </p:nvCxnSpPr>
          <p:spPr>
            <a:xfrm rot="5400000" flipH="1" flipV="1">
              <a:off x="16432272" y="14683867"/>
              <a:ext cx="6" cy="29315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06CDAA5A-5893-4064-81AA-A4C6935527D7}"/>
                </a:ext>
              </a:extLst>
            </p:cNvPr>
            <p:cNvCxnSpPr>
              <a:cxnSpLocks/>
              <a:stCxn id="137" idx="3"/>
            </p:cNvCxnSpPr>
            <p:nvPr/>
          </p:nvCxnSpPr>
          <p:spPr bwMode="auto">
            <a:xfrm rot="5400000" flipV="1">
              <a:off x="21233919" y="15002379"/>
              <a:ext cx="5" cy="229449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2" name="Groupe 51">
            <a:extLst>
              <a:ext uri="{FF2B5EF4-FFF2-40B4-BE49-F238E27FC236}">
                <a16:creationId xmlns:a16="http://schemas.microsoft.com/office/drawing/2014/main" id="{4627B11E-48B3-4B79-8B6B-C3D06C983CE2}"/>
              </a:ext>
            </a:extLst>
          </p:cNvPr>
          <p:cNvGrpSpPr/>
          <p:nvPr/>
        </p:nvGrpSpPr>
        <p:grpSpPr>
          <a:xfrm>
            <a:off x="20313333" y="11051206"/>
            <a:ext cx="7771180" cy="10667309"/>
            <a:chOff x="20458418" y="11051206"/>
            <a:chExt cx="7771180" cy="10667309"/>
          </a:xfrm>
        </p:grpSpPr>
        <p:grpSp>
          <p:nvGrpSpPr>
            <p:cNvPr id="29" name="Groupe 28">
              <a:extLst>
                <a:ext uri="{FF2B5EF4-FFF2-40B4-BE49-F238E27FC236}">
                  <a16:creationId xmlns:a16="http://schemas.microsoft.com/office/drawing/2014/main" id="{D1929B61-0DE8-4136-B2DD-2714D8D27BD1}"/>
                </a:ext>
              </a:extLst>
            </p:cNvPr>
            <p:cNvGrpSpPr/>
            <p:nvPr/>
          </p:nvGrpSpPr>
          <p:grpSpPr>
            <a:xfrm>
              <a:off x="20458418" y="11051206"/>
              <a:ext cx="7771180" cy="10667309"/>
              <a:chOff x="3213025" y="17873418"/>
              <a:chExt cx="7535937" cy="10344395"/>
            </a:xfrm>
          </p:grpSpPr>
          <p:grpSp>
            <p:nvGrpSpPr>
              <p:cNvPr id="27" name="Groupe 26">
                <a:extLst>
                  <a:ext uri="{FF2B5EF4-FFF2-40B4-BE49-F238E27FC236}">
                    <a16:creationId xmlns:a16="http://schemas.microsoft.com/office/drawing/2014/main" id="{C46034E3-DD7E-4441-9647-6862720963C1}"/>
                  </a:ext>
                </a:extLst>
              </p:cNvPr>
              <p:cNvGrpSpPr/>
              <p:nvPr/>
            </p:nvGrpSpPr>
            <p:grpSpPr>
              <a:xfrm>
                <a:off x="3213025" y="17873418"/>
                <a:ext cx="7496972" cy="9766039"/>
                <a:chOff x="3213026" y="17873420"/>
                <a:chExt cx="7496972" cy="9766040"/>
              </a:xfrm>
            </p:grpSpPr>
            <p:pic>
              <p:nvPicPr>
                <p:cNvPr id="18" name="Image 17">
                  <a:extLst>
                    <a:ext uri="{FF2B5EF4-FFF2-40B4-BE49-F238E27FC236}">
                      <a16:creationId xmlns:a16="http://schemas.microsoft.com/office/drawing/2014/main" id="{17C3492D-2E5A-49F6-988D-BF3C74780203}"/>
                    </a:ext>
                  </a:extLst>
                </p:cNvPr>
                <p:cNvPicPr>
                  <a:picLocks noChangeAspect="1"/>
                </p:cNvPicPr>
                <p:nvPr/>
              </p:nvPicPr>
              <p:blipFill rotWithShape="1">
                <a:blip r:embed="rId17"/>
                <a:srcRect t="9616" r="821"/>
                <a:stretch/>
              </p:blipFill>
              <p:spPr>
                <a:xfrm>
                  <a:off x="3213026" y="17873420"/>
                  <a:ext cx="7496972" cy="9661491"/>
                </a:xfrm>
                <a:prstGeom prst="rect">
                  <a:avLst/>
                </a:prstGeom>
              </p:spPr>
            </p:pic>
            <p:sp>
              <p:nvSpPr>
                <p:cNvPr id="22" name="Rectangle 21">
                  <a:extLst>
                    <a:ext uri="{FF2B5EF4-FFF2-40B4-BE49-F238E27FC236}">
                      <a16:creationId xmlns:a16="http://schemas.microsoft.com/office/drawing/2014/main" id="{79E36F2B-F148-4640-B0DB-043FCE7A02C3}"/>
                    </a:ext>
                  </a:extLst>
                </p:cNvPr>
                <p:cNvSpPr/>
                <p:nvPr/>
              </p:nvSpPr>
              <p:spPr>
                <a:xfrm>
                  <a:off x="5629275" y="26889074"/>
                  <a:ext cx="1768315" cy="750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B631B3AA-1AC3-4BEE-945F-386B2D836C59}"/>
                  </a:ext>
                </a:extLst>
              </p:cNvPr>
              <p:cNvGrpSpPr/>
              <p:nvPr/>
            </p:nvGrpSpPr>
            <p:grpSpPr>
              <a:xfrm>
                <a:off x="7412178" y="24865013"/>
                <a:ext cx="3336784" cy="3352800"/>
                <a:chOff x="7412178" y="24865013"/>
                <a:chExt cx="3336784" cy="3352800"/>
              </a:xfrm>
            </p:grpSpPr>
            <p:pic>
              <p:nvPicPr>
                <p:cNvPr id="28" name="Image 27">
                  <a:extLst>
                    <a:ext uri="{FF2B5EF4-FFF2-40B4-BE49-F238E27FC236}">
                      <a16:creationId xmlns:a16="http://schemas.microsoft.com/office/drawing/2014/main" id="{9AF14B89-C0D1-458C-B636-A367993B21E6}"/>
                    </a:ext>
                  </a:extLst>
                </p:cNvPr>
                <p:cNvPicPr>
                  <a:picLocks noChangeAspect="1"/>
                </p:cNvPicPr>
                <p:nvPr/>
              </p:nvPicPr>
              <p:blipFill rotWithShape="1">
                <a:blip r:embed="rId22">
                  <a:extLst>
                    <a:ext uri="{28A0092B-C50C-407E-A947-70E740481C1C}">
                      <a14:useLocalDpi xmlns:a14="http://schemas.microsoft.com/office/drawing/2010/main" val="0"/>
                    </a:ext>
                  </a:extLst>
                </a:blip>
                <a:srcRect b="3798"/>
                <a:stretch/>
              </p:blipFill>
              <p:spPr>
                <a:xfrm>
                  <a:off x="7412179" y="25173369"/>
                  <a:ext cx="3332026" cy="3039365"/>
                </a:xfrm>
                <a:prstGeom prst="rect">
                  <a:avLst/>
                </a:prstGeom>
                <a:ln w="12700">
                  <a:noFill/>
                </a:ln>
              </p:spPr>
            </p:pic>
            <p:sp>
              <p:nvSpPr>
                <p:cNvPr id="20" name="ZoneTexte 19">
                  <a:extLst>
                    <a:ext uri="{FF2B5EF4-FFF2-40B4-BE49-F238E27FC236}">
                      <a16:creationId xmlns:a16="http://schemas.microsoft.com/office/drawing/2014/main" id="{1170C4E1-9515-45E6-9B00-D05EC120FFE3}"/>
                    </a:ext>
                  </a:extLst>
                </p:cNvPr>
                <p:cNvSpPr txBox="1"/>
                <p:nvPr/>
              </p:nvSpPr>
              <p:spPr>
                <a:xfrm>
                  <a:off x="7412178" y="24865592"/>
                  <a:ext cx="3332020" cy="307777"/>
                </a:xfrm>
                <a:prstGeom prst="rect">
                  <a:avLst/>
                </a:prstGeom>
                <a:solidFill>
                  <a:schemeClr val="bg1"/>
                </a:solidFill>
              </p:spPr>
              <p:txBody>
                <a:bodyPr wrap="square" rtlCol="0">
                  <a:spAutoFit/>
                </a:bodyPr>
                <a:lstStyle/>
                <a:p>
                  <a:r>
                    <a:rPr lang="fr-FR" sz="1400" dirty="0">
                      <a:solidFill>
                        <a:srgbClr val="292574"/>
                      </a:solidFill>
                    </a:rPr>
                    <a:t>LCZ classes</a:t>
                  </a:r>
                </a:p>
              </p:txBody>
            </p:sp>
            <p:sp>
              <p:nvSpPr>
                <p:cNvPr id="21" name="Rectangle 20">
                  <a:extLst>
                    <a:ext uri="{FF2B5EF4-FFF2-40B4-BE49-F238E27FC236}">
                      <a16:creationId xmlns:a16="http://schemas.microsoft.com/office/drawing/2014/main" id="{9FA62036-DEE3-4220-9813-D08B03F6877F}"/>
                    </a:ext>
                  </a:extLst>
                </p:cNvPr>
                <p:cNvSpPr/>
                <p:nvPr/>
              </p:nvSpPr>
              <p:spPr>
                <a:xfrm>
                  <a:off x="7412179" y="24865013"/>
                  <a:ext cx="3336783" cy="3352800"/>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9" name="Rectangle 48">
              <a:extLst>
                <a:ext uri="{FF2B5EF4-FFF2-40B4-BE49-F238E27FC236}">
                  <a16:creationId xmlns:a16="http://schemas.microsoft.com/office/drawing/2014/main" id="{1594AE5C-0655-46A3-997C-99F8E0B4DF42}"/>
                </a:ext>
              </a:extLst>
            </p:cNvPr>
            <p:cNvSpPr/>
            <p:nvPr/>
          </p:nvSpPr>
          <p:spPr>
            <a:xfrm>
              <a:off x="28141613" y="15997238"/>
              <a:ext cx="87985" cy="9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4" name="Groupe 153">
            <a:extLst>
              <a:ext uri="{FF2B5EF4-FFF2-40B4-BE49-F238E27FC236}">
                <a16:creationId xmlns:a16="http://schemas.microsoft.com/office/drawing/2014/main" id="{F5524B4C-0E87-4E72-AC55-5C6EF2FE6B65}"/>
              </a:ext>
            </a:extLst>
          </p:cNvPr>
          <p:cNvGrpSpPr/>
          <p:nvPr/>
        </p:nvGrpSpPr>
        <p:grpSpPr>
          <a:xfrm>
            <a:off x="28518478" y="18929211"/>
            <a:ext cx="2471903" cy="461665"/>
            <a:chOff x="16979650" y="15918798"/>
            <a:chExt cx="3210356" cy="461665"/>
          </a:xfrm>
        </p:grpSpPr>
        <p:sp>
          <p:nvSpPr>
            <p:cNvPr id="155" name="ZoneTexte 154">
              <a:extLst>
                <a:ext uri="{FF2B5EF4-FFF2-40B4-BE49-F238E27FC236}">
                  <a16:creationId xmlns:a16="http://schemas.microsoft.com/office/drawing/2014/main" id="{36F21551-7B00-4A80-94E0-FD2CF243EF94}"/>
                </a:ext>
              </a:extLst>
            </p:cNvPr>
            <p:cNvSpPr txBox="1"/>
            <p:nvPr/>
          </p:nvSpPr>
          <p:spPr bwMode="auto">
            <a:xfrm>
              <a:off x="17330820" y="15918798"/>
              <a:ext cx="2469024" cy="461665"/>
            </a:xfrm>
            <a:prstGeom prst="rect">
              <a:avLst/>
            </a:prstGeom>
            <a:noFill/>
          </p:spPr>
          <p:txBody>
            <a:bodyPr wrap="square">
              <a:spAutoFit/>
            </a:bodyPr>
            <a:lstStyle/>
            <a:p>
              <a:pPr algn="ctr">
                <a:defRPr/>
              </a:pPr>
              <a:r>
                <a:rPr lang="en-GB" sz="2400" dirty="0">
                  <a:solidFill>
                    <a:schemeClr val="accent1"/>
                  </a:solidFill>
                  <a:latin typeface="Source Sans Pro" panose="020B0503030403020204" pitchFamily="34" charset="0"/>
                  <a:ea typeface="Source Sans Pro" panose="020B0503030403020204" pitchFamily="34" charset="0"/>
                </a:rPr>
                <a:t>Derived map</a:t>
              </a:r>
            </a:p>
          </p:txBody>
        </p:sp>
        <p:cxnSp>
          <p:nvCxnSpPr>
            <p:cNvPr id="156" name="Connecteur droit 155">
              <a:extLst>
                <a:ext uri="{FF2B5EF4-FFF2-40B4-BE49-F238E27FC236}">
                  <a16:creationId xmlns:a16="http://schemas.microsoft.com/office/drawing/2014/main" id="{07D955FD-EC6E-4DEB-BCCC-7EC0C4654A5B}"/>
                </a:ext>
              </a:extLst>
            </p:cNvPr>
            <p:cNvCxnSpPr>
              <a:cxnSpLocks/>
              <a:endCxn id="155" idx="1"/>
            </p:cNvCxnSpPr>
            <p:nvPr/>
          </p:nvCxnSpPr>
          <p:spPr>
            <a:xfrm>
              <a:off x="16979650" y="16149630"/>
              <a:ext cx="35117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01438BEA-22E6-4891-8D54-AB7A51868F92}"/>
                </a:ext>
              </a:extLst>
            </p:cNvPr>
            <p:cNvCxnSpPr>
              <a:cxnSpLocks/>
              <a:stCxn id="155" idx="3"/>
            </p:cNvCxnSpPr>
            <p:nvPr/>
          </p:nvCxnSpPr>
          <p:spPr bwMode="auto">
            <a:xfrm>
              <a:off x="19799844" y="16149631"/>
              <a:ext cx="39016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5" name="Groupe 164">
            <a:extLst>
              <a:ext uri="{FF2B5EF4-FFF2-40B4-BE49-F238E27FC236}">
                <a16:creationId xmlns:a16="http://schemas.microsoft.com/office/drawing/2014/main" id="{31D18BF6-4FB9-4388-B8E8-04A15EB84D30}"/>
              </a:ext>
            </a:extLst>
          </p:cNvPr>
          <p:cNvGrpSpPr/>
          <p:nvPr/>
        </p:nvGrpSpPr>
        <p:grpSpPr>
          <a:xfrm>
            <a:off x="20503248" y="10610819"/>
            <a:ext cx="7389498" cy="461665"/>
            <a:chOff x="14966513" y="15876854"/>
            <a:chExt cx="7414658" cy="461665"/>
          </a:xfrm>
        </p:grpSpPr>
        <p:sp>
          <p:nvSpPr>
            <p:cNvPr id="166" name="ZoneTexte 165">
              <a:extLst>
                <a:ext uri="{FF2B5EF4-FFF2-40B4-BE49-F238E27FC236}">
                  <a16:creationId xmlns:a16="http://schemas.microsoft.com/office/drawing/2014/main" id="{E142B3A8-C418-491C-ADD9-0994F255C38D}"/>
                </a:ext>
              </a:extLst>
            </p:cNvPr>
            <p:cNvSpPr txBox="1"/>
            <p:nvPr/>
          </p:nvSpPr>
          <p:spPr bwMode="auto">
            <a:xfrm>
              <a:off x="17166956" y="15876854"/>
              <a:ext cx="3135299" cy="461665"/>
            </a:xfrm>
            <a:prstGeom prst="rect">
              <a:avLst/>
            </a:prstGeom>
            <a:noFill/>
          </p:spPr>
          <p:txBody>
            <a:bodyPr wrap="square">
              <a:spAutoFit/>
            </a:bodyPr>
            <a:lstStyle/>
            <a:p>
              <a:pPr algn="ctr">
                <a:defRPr/>
              </a:pPr>
              <a:r>
                <a:rPr lang="en-GB" sz="2400" dirty="0">
                  <a:solidFill>
                    <a:schemeClr val="accent1"/>
                  </a:solidFill>
                  <a:latin typeface="Source Sans Pro" panose="020B0503030403020204" pitchFamily="34" charset="0"/>
                  <a:ea typeface="Source Sans Pro" panose="020B0503030403020204" pitchFamily="34" charset="0"/>
                </a:rPr>
                <a:t>LCZ classification map</a:t>
              </a:r>
            </a:p>
          </p:txBody>
        </p:sp>
        <p:cxnSp>
          <p:nvCxnSpPr>
            <p:cNvPr id="167" name="Connecteur droit 166">
              <a:extLst>
                <a:ext uri="{FF2B5EF4-FFF2-40B4-BE49-F238E27FC236}">
                  <a16:creationId xmlns:a16="http://schemas.microsoft.com/office/drawing/2014/main" id="{3A31D77A-3FF6-4435-830F-6491E4EFF7B2}"/>
                </a:ext>
              </a:extLst>
            </p:cNvPr>
            <p:cNvCxnSpPr>
              <a:cxnSpLocks/>
              <a:endCxn id="166" idx="1"/>
            </p:cNvCxnSpPr>
            <p:nvPr/>
          </p:nvCxnSpPr>
          <p:spPr>
            <a:xfrm flipV="1">
              <a:off x="14966513" y="16107687"/>
              <a:ext cx="2200443" cy="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Connecteur droit 167">
              <a:extLst>
                <a:ext uri="{FF2B5EF4-FFF2-40B4-BE49-F238E27FC236}">
                  <a16:creationId xmlns:a16="http://schemas.microsoft.com/office/drawing/2014/main" id="{C7E00B21-F61C-4CA3-9467-98E379E2BB8C}"/>
                </a:ext>
              </a:extLst>
            </p:cNvPr>
            <p:cNvCxnSpPr>
              <a:cxnSpLocks/>
              <a:stCxn id="166" idx="3"/>
            </p:cNvCxnSpPr>
            <p:nvPr/>
          </p:nvCxnSpPr>
          <p:spPr bwMode="auto">
            <a:xfrm>
              <a:off x="20302255" y="16107687"/>
              <a:ext cx="2078916" cy="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7" name="Image 106">
            <a:extLst>
              <a:ext uri="{FF2B5EF4-FFF2-40B4-BE49-F238E27FC236}">
                <a16:creationId xmlns:a16="http://schemas.microsoft.com/office/drawing/2014/main" id="{CC8F6D3A-8217-49A7-92B6-84BD3F5FC2D2}"/>
              </a:ext>
            </a:extLst>
          </p:cNvPr>
          <p:cNvPicPr>
            <a:picLocks noChangeAspect="1"/>
          </p:cNvPicPr>
          <p:nvPr/>
        </p:nvPicPr>
        <p:blipFill rotWithShape="1">
          <a:blip r:embed="rId23"/>
          <a:srcRect l="29918" t="20493" r="6031" b="6072"/>
          <a:stretch/>
        </p:blipFill>
        <p:spPr>
          <a:xfrm>
            <a:off x="24024877" y="30239167"/>
            <a:ext cx="6989839" cy="5666463"/>
          </a:xfrm>
          <a:prstGeom prst="rect">
            <a:avLst/>
          </a:prstGeom>
        </p:spPr>
      </p:pic>
      <p:sp>
        <p:nvSpPr>
          <p:cNvPr id="125" name="ZoneTexte 124">
            <a:extLst>
              <a:ext uri="{FF2B5EF4-FFF2-40B4-BE49-F238E27FC236}">
                <a16:creationId xmlns:a16="http://schemas.microsoft.com/office/drawing/2014/main" id="{E1C4AE20-4270-42D1-89D1-81377E02177A}"/>
              </a:ext>
            </a:extLst>
          </p:cNvPr>
          <p:cNvSpPr txBox="1"/>
          <p:nvPr/>
        </p:nvSpPr>
        <p:spPr bwMode="auto">
          <a:xfrm>
            <a:off x="16536547" y="29664551"/>
            <a:ext cx="14654722" cy="584775"/>
          </a:xfrm>
          <a:prstGeom prst="rect">
            <a:avLst/>
          </a:prstGeom>
          <a:noFill/>
        </p:spPr>
        <p:txBody>
          <a:bodyPr wrap="square">
            <a:spAutoFit/>
          </a:bodyPr>
          <a:lstStyle/>
          <a:p>
            <a:pPr>
              <a:defRPr/>
            </a:pPr>
            <a:r>
              <a:rPr lang="en-GB" sz="3200" i="1" spc="300" dirty="0">
                <a:solidFill>
                  <a:schemeClr val="accent1"/>
                </a:solidFill>
                <a:latin typeface="Alegreya Sans Medium" panose="00000600000000000000" pitchFamily="2" charset="0"/>
                <a:ea typeface="Source Sans Pro" panose="020B0503030403020204" pitchFamily="34" charset="0"/>
              </a:rPr>
              <a:t>D. Application in Thailand (city of Rayong)</a:t>
            </a:r>
          </a:p>
        </p:txBody>
      </p:sp>
      <p:pic>
        <p:nvPicPr>
          <p:cNvPr id="200" name="Image 199">
            <a:extLst>
              <a:ext uri="{FF2B5EF4-FFF2-40B4-BE49-F238E27FC236}">
                <a16:creationId xmlns:a16="http://schemas.microsoft.com/office/drawing/2014/main" id="{13B8A64C-F8E4-4258-B684-153D29FE4594}"/>
              </a:ext>
            </a:extLst>
          </p:cNvPr>
          <p:cNvPicPr>
            <a:picLocks noChangeAspect="1"/>
          </p:cNvPicPr>
          <p:nvPr/>
        </p:nvPicPr>
        <p:blipFill rotWithShape="1">
          <a:blip r:embed="rId23"/>
          <a:srcRect l="4778" t="31330" r="70575" b="16904"/>
          <a:stretch/>
        </p:blipFill>
        <p:spPr bwMode="auto">
          <a:xfrm>
            <a:off x="18629876" y="30482919"/>
            <a:ext cx="3523969" cy="5233361"/>
          </a:xfrm>
          <a:prstGeom prst="rect">
            <a:avLst/>
          </a:prstGeom>
        </p:spPr>
      </p:pic>
      <p:grpSp>
        <p:nvGrpSpPr>
          <p:cNvPr id="1367548708" name="Groupe 1367548707">
            <a:extLst>
              <a:ext uri="{FF2B5EF4-FFF2-40B4-BE49-F238E27FC236}">
                <a16:creationId xmlns:a16="http://schemas.microsoft.com/office/drawing/2014/main" id="{BAE52FDC-5D17-4E8A-B2B8-108273B287DB}"/>
              </a:ext>
            </a:extLst>
          </p:cNvPr>
          <p:cNvGrpSpPr/>
          <p:nvPr/>
        </p:nvGrpSpPr>
        <p:grpSpPr>
          <a:xfrm>
            <a:off x="1206441" y="22805098"/>
            <a:ext cx="14759820" cy="16544021"/>
            <a:chOff x="1206441" y="22805098"/>
            <a:chExt cx="14759820" cy="16544021"/>
          </a:xfrm>
        </p:grpSpPr>
        <p:grpSp>
          <p:nvGrpSpPr>
            <p:cNvPr id="1367548707" name="Groupe 1367548706">
              <a:extLst>
                <a:ext uri="{FF2B5EF4-FFF2-40B4-BE49-F238E27FC236}">
                  <a16:creationId xmlns:a16="http://schemas.microsoft.com/office/drawing/2014/main" id="{54989DE8-7C3A-4833-A8B7-D4129A198F00}"/>
                </a:ext>
              </a:extLst>
            </p:cNvPr>
            <p:cNvGrpSpPr/>
            <p:nvPr/>
          </p:nvGrpSpPr>
          <p:grpSpPr>
            <a:xfrm>
              <a:off x="1206441" y="22805098"/>
              <a:ext cx="14759820" cy="16544021"/>
              <a:chOff x="1206441" y="22805098"/>
              <a:chExt cx="14759820" cy="16544021"/>
            </a:xfrm>
          </p:grpSpPr>
          <p:sp>
            <p:nvSpPr>
              <p:cNvPr id="89" name="ZoneTexte 88">
                <a:extLst>
                  <a:ext uri="{FF2B5EF4-FFF2-40B4-BE49-F238E27FC236}">
                    <a16:creationId xmlns:a16="http://schemas.microsoft.com/office/drawing/2014/main" id="{F2048249-3AE2-4B96-8207-7B67BC110012}"/>
                  </a:ext>
                </a:extLst>
              </p:cNvPr>
              <p:cNvSpPr txBox="1"/>
              <p:nvPr/>
            </p:nvSpPr>
            <p:spPr bwMode="auto">
              <a:xfrm>
                <a:off x="1206441" y="22805098"/>
                <a:ext cx="14759820" cy="584775"/>
              </a:xfrm>
              <a:prstGeom prst="rect">
                <a:avLst/>
              </a:prstGeom>
              <a:noFill/>
            </p:spPr>
            <p:txBody>
              <a:bodyPr wrap="square">
                <a:spAutoFit/>
              </a:bodyPr>
              <a:lstStyle/>
              <a:p>
                <a:pPr>
                  <a:defRPr/>
                </a:pPr>
                <a:r>
                  <a:rPr lang="en-GB" sz="3200" i="1" spc="300" dirty="0">
                    <a:solidFill>
                      <a:schemeClr val="accent1"/>
                    </a:solidFill>
                    <a:latin typeface="Alegreya Sans Medium" panose="00000600000000000000" pitchFamily="2" charset="0"/>
                    <a:ea typeface="Source Sans Pro" panose="020B0503030403020204" pitchFamily="34" charset="0"/>
                  </a:rPr>
                  <a:t>B. </a:t>
                </a:r>
                <a:r>
                  <a:rPr lang="en-GB" sz="3200" i="1" spc="300" dirty="0" err="1">
                    <a:solidFill>
                      <a:schemeClr val="accent1"/>
                    </a:solidFill>
                    <a:latin typeface="Alegreya Sans Medium" panose="00000600000000000000" pitchFamily="2" charset="0"/>
                    <a:ea typeface="Source Sans Pro" panose="020B0503030403020204" pitchFamily="34" charset="0"/>
                  </a:rPr>
                  <a:t>SatLCZ</a:t>
                </a:r>
                <a:r>
                  <a:rPr lang="en-GB" sz="3200" i="1" spc="300" dirty="0">
                    <a:solidFill>
                      <a:schemeClr val="accent1"/>
                    </a:solidFill>
                    <a:latin typeface="Alegreya Sans Medium" panose="00000600000000000000" pitchFamily="2" charset="0"/>
                    <a:ea typeface="Source Sans Pro" panose="020B0503030403020204" pitchFamily="34" charset="0"/>
                  </a:rPr>
                  <a:t> classification description</a:t>
                </a:r>
              </a:p>
            </p:txBody>
          </p:sp>
          <p:sp>
            <p:nvSpPr>
              <p:cNvPr id="195" name="ZoneTexte 194">
                <a:extLst>
                  <a:ext uri="{FF2B5EF4-FFF2-40B4-BE49-F238E27FC236}">
                    <a16:creationId xmlns:a16="http://schemas.microsoft.com/office/drawing/2014/main" id="{6CECD6E5-E1BF-4BCC-8CD1-C4DD52C4AB8A}"/>
                  </a:ext>
                </a:extLst>
              </p:cNvPr>
              <p:cNvSpPr txBox="1"/>
              <p:nvPr/>
            </p:nvSpPr>
            <p:spPr bwMode="auto">
              <a:xfrm>
                <a:off x="1256168" y="23978612"/>
                <a:ext cx="5389145" cy="2400657"/>
              </a:xfrm>
              <a:prstGeom prst="rect">
                <a:avLst/>
              </a:prstGeom>
              <a:noFill/>
            </p:spPr>
            <p:txBody>
              <a:bodyPr wrap="square">
                <a:spAutoFit/>
              </a:bodyPr>
              <a:lstStyle/>
              <a:p>
                <a:pPr algn="just">
                  <a:defRPr/>
                </a:pPr>
                <a:r>
                  <a:rPr lang="en-US" sz="2500" dirty="0">
                    <a:solidFill>
                      <a:schemeClr val="accent1"/>
                    </a:solidFill>
                    <a:latin typeface="Source Sans Pro" panose="020B0503030403020204" pitchFamily="34" charset="0"/>
                    <a:ea typeface="Source Sans Pro" panose="020B0503030403020204" pitchFamily="34" charset="0"/>
                  </a:rPr>
                  <a:t>The </a:t>
                </a:r>
                <a:r>
                  <a:rPr lang="en-US" sz="2500" dirty="0" err="1">
                    <a:solidFill>
                      <a:schemeClr val="accent1"/>
                    </a:solidFill>
                    <a:latin typeface="Source Sans Pro" panose="020B0503030403020204" pitchFamily="34" charset="0"/>
                    <a:ea typeface="Source Sans Pro" panose="020B0503030403020204" pitchFamily="34" charset="0"/>
                  </a:rPr>
                  <a:t>SatLCZ</a:t>
                </a:r>
                <a:r>
                  <a:rPr lang="en-US" sz="2500" dirty="0">
                    <a:solidFill>
                      <a:schemeClr val="accent1"/>
                    </a:solidFill>
                    <a:latin typeface="Source Sans Pro" panose="020B0503030403020204" pitchFamily="34" charset="0"/>
                    <a:ea typeface="Source Sans Pro" panose="020B0503030403020204" pitchFamily="34" charset="0"/>
                  </a:rPr>
                  <a:t> classification is a simplified method based on the original Local Climate Zone (LCZ) concept</a:t>
                </a:r>
                <a:r>
                  <a:rPr lang="en-US" sz="2500" baseline="30000" dirty="0">
                    <a:solidFill>
                      <a:schemeClr val="accent1"/>
                    </a:solidFill>
                    <a:latin typeface="Source Sans Pro" panose="020B0503030403020204" pitchFamily="34" charset="0"/>
                    <a:ea typeface="Source Sans Pro" panose="020B0503030403020204" pitchFamily="34" charset="0"/>
                  </a:rPr>
                  <a:t>3</a:t>
                </a:r>
                <a:r>
                  <a:rPr lang="en-US" sz="2500" dirty="0">
                    <a:solidFill>
                      <a:schemeClr val="accent1"/>
                    </a:solidFill>
                    <a:latin typeface="Source Sans Pro" panose="020B0503030403020204" pitchFamily="34" charset="0"/>
                    <a:ea typeface="Source Sans Pro" panose="020B0503030403020204" pitchFamily="34" charset="0"/>
                  </a:rPr>
                  <a:t> using VHR images. Different data sets can be extracted from these images and used as input for the classification.</a:t>
                </a:r>
              </a:p>
            </p:txBody>
          </p:sp>
          <p:sp>
            <p:nvSpPr>
              <p:cNvPr id="13" name="ZoneTexte 12">
                <a:extLst>
                  <a:ext uri="{FF2B5EF4-FFF2-40B4-BE49-F238E27FC236}">
                    <a16:creationId xmlns:a16="http://schemas.microsoft.com/office/drawing/2014/main" id="{82CBE87C-CF16-4DC7-856F-CCE27A989EAE}"/>
                  </a:ext>
                </a:extLst>
              </p:cNvPr>
              <p:cNvSpPr txBox="1"/>
              <p:nvPr/>
            </p:nvSpPr>
            <p:spPr>
              <a:xfrm>
                <a:off x="1357038" y="39072120"/>
                <a:ext cx="14412843" cy="276999"/>
              </a:xfrm>
              <a:prstGeom prst="rect">
                <a:avLst/>
              </a:prstGeom>
              <a:noFill/>
            </p:spPr>
            <p:txBody>
              <a:bodyPr wrap="square" rtlCol="0">
                <a:spAutoFit/>
              </a:bodyPr>
              <a:lstStyle/>
              <a:p>
                <a:r>
                  <a:rPr lang="fr-FR" sz="1200" baseline="30000" dirty="0">
                    <a:latin typeface="Source Sans Pro ExtraLight" panose="020B0303030403020204" pitchFamily="34" charset="0"/>
                    <a:ea typeface="Source Sans Pro ExtraLight" panose="020B0303030403020204" pitchFamily="34" charset="0"/>
                  </a:rPr>
                  <a:t>1</a:t>
                </a:r>
                <a:r>
                  <a:rPr lang="fr-FR" sz="1200" dirty="0">
                    <a:latin typeface="Source Sans Pro ExtraLight" panose="020B0303030403020204" pitchFamily="34" charset="0"/>
                    <a:ea typeface="Source Sans Pro ExtraLight" panose="020B0303030403020204" pitchFamily="34" charset="0"/>
                  </a:rPr>
                  <a:t> Bechtel et al. (2019), </a:t>
                </a:r>
                <a:r>
                  <a:rPr lang="fr-FR" sz="1200" dirty="0" err="1">
                    <a:latin typeface="Source Sans Pro ExtraLight" panose="020B0303030403020204" pitchFamily="34" charset="0"/>
                    <a:ea typeface="Source Sans Pro ExtraLight" panose="020B0303030403020204" pitchFamily="34" charset="0"/>
                  </a:rPr>
                  <a:t>doi</a:t>
                </a:r>
                <a:r>
                  <a:rPr lang="fr-FR" sz="1200" dirty="0">
                    <a:latin typeface="Source Sans Pro ExtraLight" panose="020B0303030403020204" pitchFamily="34" charset="0"/>
                    <a:ea typeface="Source Sans Pro ExtraLight" panose="020B0303030403020204" pitchFamily="34" charset="0"/>
                  </a:rPr>
                  <a:t>: 10.1016/j.uclim.2019.01.005.</a:t>
                </a:r>
                <a:r>
                  <a:rPr lang="fr-FR" sz="1200" baseline="30000" dirty="0">
                    <a:latin typeface="Source Sans Pro ExtraLight" panose="020B0303030403020204" pitchFamily="34" charset="0"/>
                    <a:ea typeface="Source Sans Pro ExtraLight" panose="020B0303030403020204" pitchFamily="34" charset="0"/>
                  </a:rPr>
                  <a:t>2</a:t>
                </a:r>
                <a:r>
                  <a:rPr lang="fr-FR" sz="1200" dirty="0">
                    <a:latin typeface="Source Sans Pro ExtraLight" panose="020B0303030403020204" pitchFamily="34" charset="0"/>
                    <a:ea typeface="Source Sans Pro ExtraLight" panose="020B0303030403020204" pitchFamily="34" charset="0"/>
                  </a:rPr>
                  <a:t> Bassani et al. (2022), </a:t>
                </a:r>
                <a:r>
                  <a:rPr lang="fr-FR" sz="1200" dirty="0" err="1">
                    <a:latin typeface="Source Sans Pro ExtraLight" panose="020B0303030403020204" pitchFamily="34" charset="0"/>
                    <a:ea typeface="Source Sans Pro ExtraLight" panose="020B0303030403020204" pitchFamily="34" charset="0"/>
                  </a:rPr>
                  <a:t>doi</a:t>
                </a:r>
                <a:r>
                  <a:rPr lang="fr-FR" sz="1200" dirty="0">
                    <a:latin typeface="Source Sans Pro ExtraLight" panose="020B0303030403020204" pitchFamily="34" charset="0"/>
                    <a:ea typeface="Source Sans Pro ExtraLight" panose="020B0303030403020204" pitchFamily="34" charset="0"/>
                  </a:rPr>
                  <a:t>: 10.1016/j.uclim.2022.101099. </a:t>
                </a:r>
                <a:r>
                  <a:rPr lang="fr-FR" sz="1200" baseline="30000" dirty="0">
                    <a:latin typeface="Source Sans Pro ExtraLight" panose="020B0303030403020204" pitchFamily="34" charset="0"/>
                    <a:ea typeface="Source Sans Pro ExtraLight" panose="020B0303030403020204" pitchFamily="34" charset="0"/>
                  </a:rPr>
                  <a:t>3</a:t>
                </a:r>
                <a:r>
                  <a:rPr lang="fr-FR" sz="1200" dirty="0">
                    <a:latin typeface="Source Sans Pro ExtraLight" panose="020B0303030403020204" pitchFamily="34" charset="0"/>
                    <a:ea typeface="Source Sans Pro ExtraLight" panose="020B0303030403020204" pitchFamily="34" charset="0"/>
                  </a:rPr>
                  <a:t> Stewart and </a:t>
                </a:r>
                <a:r>
                  <a:rPr lang="fr-FR" sz="1200" dirty="0" err="1">
                    <a:latin typeface="Source Sans Pro ExtraLight" panose="020B0303030403020204" pitchFamily="34" charset="0"/>
                    <a:ea typeface="Source Sans Pro ExtraLight" panose="020B0303030403020204" pitchFamily="34" charset="0"/>
                  </a:rPr>
                  <a:t>Oke</a:t>
                </a:r>
                <a:r>
                  <a:rPr lang="fr-FR" sz="1200" dirty="0">
                    <a:latin typeface="Source Sans Pro ExtraLight" panose="020B0303030403020204" pitchFamily="34" charset="0"/>
                    <a:ea typeface="Source Sans Pro ExtraLight" panose="020B0303030403020204" pitchFamily="34" charset="0"/>
                  </a:rPr>
                  <a:t> (2012), </a:t>
                </a:r>
                <a:r>
                  <a:rPr lang="fr-FR" sz="1200" dirty="0" err="1">
                    <a:latin typeface="Source Sans Pro ExtraLight" panose="020B0303030403020204" pitchFamily="34" charset="0"/>
                    <a:ea typeface="Source Sans Pro ExtraLight" panose="020B0303030403020204" pitchFamily="34" charset="0"/>
                  </a:rPr>
                  <a:t>doi</a:t>
                </a:r>
                <a:r>
                  <a:rPr lang="fr-FR" sz="1200" dirty="0">
                    <a:latin typeface="Source Sans Pro ExtraLight" panose="020B0303030403020204" pitchFamily="34" charset="0"/>
                    <a:ea typeface="Source Sans Pro ExtraLight" panose="020B0303030403020204" pitchFamily="34" charset="0"/>
                  </a:rPr>
                  <a:t>: 10.1175/BAMS-D-11-00019.1. </a:t>
                </a:r>
                <a:r>
                  <a:rPr lang="fr-FR" sz="1200" baseline="30000" dirty="0">
                    <a:latin typeface="Source Sans Pro ExtraLight" panose="020B0303030403020204" pitchFamily="34" charset="0"/>
                    <a:ea typeface="Source Sans Pro ExtraLight" panose="020B0303030403020204" pitchFamily="34" charset="0"/>
                  </a:rPr>
                  <a:t>4 </a:t>
                </a:r>
                <a:r>
                  <a:rPr lang="fr-FR" sz="1200" dirty="0" err="1">
                    <a:latin typeface="Source Sans Pro ExtraLight" panose="020B0303030403020204" pitchFamily="34" charset="0"/>
                    <a:ea typeface="Source Sans Pro ExtraLight" panose="020B0303030403020204" pitchFamily="34" charset="0"/>
                  </a:rPr>
                  <a:t>Rosentreter</a:t>
                </a:r>
                <a:r>
                  <a:rPr lang="fr-FR" sz="1200" dirty="0">
                    <a:latin typeface="Source Sans Pro ExtraLight" panose="020B0303030403020204" pitchFamily="34" charset="0"/>
                    <a:ea typeface="Source Sans Pro ExtraLight" panose="020B0303030403020204" pitchFamily="34" charset="0"/>
                  </a:rPr>
                  <a:t> et al.. (2020), </a:t>
                </a:r>
                <a:r>
                  <a:rPr lang="fr-FR" sz="1200" dirty="0" err="1">
                    <a:latin typeface="Source Sans Pro ExtraLight" panose="020B0303030403020204" pitchFamily="34" charset="0"/>
                    <a:ea typeface="Source Sans Pro ExtraLight" panose="020B0303030403020204" pitchFamily="34" charset="0"/>
                  </a:rPr>
                  <a:t>doi</a:t>
                </a:r>
                <a:r>
                  <a:rPr lang="fr-FR" sz="1200" dirty="0">
                    <a:latin typeface="Source Sans Pro ExtraLight" panose="020B0303030403020204" pitchFamily="34" charset="0"/>
                    <a:ea typeface="Source Sans Pro ExtraLight" panose="020B0303030403020204" pitchFamily="34" charset="0"/>
                  </a:rPr>
                  <a:t>: 10.1016/j.rse.2019.111472</a:t>
                </a:r>
              </a:p>
            </p:txBody>
          </p:sp>
          <p:sp>
            <p:nvSpPr>
              <p:cNvPr id="1367548704" name="Rectangle 1367548703">
                <a:extLst>
                  <a:ext uri="{FF2B5EF4-FFF2-40B4-BE49-F238E27FC236}">
                    <a16:creationId xmlns:a16="http://schemas.microsoft.com/office/drawing/2014/main" id="{EDF4A4D4-23CC-4312-AF32-507CE9593EAF}"/>
                  </a:ext>
                </a:extLst>
              </p:cNvPr>
              <p:cNvSpPr/>
              <p:nvPr/>
            </p:nvSpPr>
            <p:spPr>
              <a:xfrm>
                <a:off x="1206441" y="32144305"/>
                <a:ext cx="5558310" cy="3554819"/>
              </a:xfrm>
              <a:prstGeom prst="rect">
                <a:avLst/>
              </a:prstGeom>
            </p:spPr>
            <p:txBody>
              <a:bodyPr wrap="square">
                <a:spAutoFit/>
              </a:bodyPr>
              <a:lstStyle/>
              <a:p>
                <a:pPr algn="just">
                  <a:defRPr/>
                </a:pPr>
                <a:r>
                  <a:rPr lang="en-GB" sz="2500" dirty="0">
                    <a:solidFill>
                      <a:schemeClr val="accent1"/>
                    </a:solidFill>
                    <a:latin typeface="Source Sans Pro" panose="020B0503030403020204" pitchFamily="34" charset="0"/>
                    <a:ea typeface="Source Sans Pro" panose="020B0503030403020204" pitchFamily="34" charset="0"/>
                  </a:rPr>
                  <a:t>As a result, </a:t>
                </a:r>
                <a:r>
                  <a:rPr lang="en-GB" sz="2500" dirty="0" err="1">
                    <a:solidFill>
                      <a:schemeClr val="accent1"/>
                    </a:solidFill>
                    <a:latin typeface="Source Sans Pro" panose="020B0503030403020204" pitchFamily="34" charset="0"/>
                    <a:ea typeface="Source Sans Pro" panose="020B0503030403020204" pitchFamily="34" charset="0"/>
                  </a:rPr>
                  <a:t>SatLCZ</a:t>
                </a:r>
                <a:r>
                  <a:rPr lang="en-GB" sz="2500" dirty="0">
                    <a:solidFill>
                      <a:schemeClr val="accent1"/>
                    </a:solidFill>
                    <a:latin typeface="Source Sans Pro" panose="020B0503030403020204" pitchFamily="34" charset="0"/>
                    <a:ea typeface="Source Sans Pro" panose="020B0503030403020204" pitchFamily="34" charset="0"/>
                  </a:rPr>
                  <a:t> segments cities into homogeneous elementary typo-morphological units based on their climatic behaviour. This classification is applied </a:t>
                </a:r>
                <a:r>
                  <a:rPr lang="en-US" sz="2500" dirty="0">
                    <a:solidFill>
                      <a:schemeClr val="accent1"/>
                    </a:solidFill>
                    <a:latin typeface="Source Sans Pro" panose="020B0503030403020204" pitchFamily="34" charset="0"/>
                    <a:ea typeface="Source Sans Pro" panose="020B0503030403020204" pitchFamily="34" charset="0"/>
                  </a:rPr>
                  <a:t>either to French cities of various sizes, ranging from ~20,000 to ~1,000,000 inhabitants, or abroad through the study of Rayong in Thailand (~64,000 inhabitants). </a:t>
                </a:r>
                <a:endParaRPr lang="en-GB" sz="2500" dirty="0">
                  <a:solidFill>
                    <a:schemeClr val="accent1"/>
                  </a:solidFill>
                  <a:latin typeface="Source Sans Pro" panose="020B0503030403020204" pitchFamily="34" charset="0"/>
                  <a:ea typeface="Source Sans Pro" panose="020B0503030403020204" pitchFamily="34" charset="0"/>
                </a:endParaRPr>
              </a:p>
            </p:txBody>
          </p:sp>
          <p:sp>
            <p:nvSpPr>
              <p:cNvPr id="111" name="ZoneTexte 110">
                <a:extLst>
                  <a:ext uri="{FF2B5EF4-FFF2-40B4-BE49-F238E27FC236}">
                    <a16:creationId xmlns:a16="http://schemas.microsoft.com/office/drawing/2014/main" id="{9D265324-55B7-40DF-8481-5CFFE00DD156}"/>
                  </a:ext>
                </a:extLst>
              </p:cNvPr>
              <p:cNvSpPr txBox="1"/>
              <p:nvPr/>
            </p:nvSpPr>
            <p:spPr bwMode="auto">
              <a:xfrm>
                <a:off x="1256168" y="28227896"/>
                <a:ext cx="5317957" cy="2400657"/>
              </a:xfrm>
              <a:prstGeom prst="rect">
                <a:avLst/>
              </a:prstGeom>
              <a:noFill/>
            </p:spPr>
            <p:txBody>
              <a:bodyPr wrap="square">
                <a:spAutoFit/>
              </a:bodyPr>
              <a:lstStyle/>
              <a:p>
                <a:pPr algn="just">
                  <a:defRPr/>
                </a:pPr>
                <a:r>
                  <a:rPr lang="en-US" sz="2500" dirty="0">
                    <a:solidFill>
                      <a:schemeClr val="accent1"/>
                    </a:solidFill>
                    <a:latin typeface="Source Sans Pro" panose="020B0503030403020204" pitchFamily="34" charset="0"/>
                    <a:ea typeface="Source Sans Pro" panose="020B0503030403020204" pitchFamily="34" charset="0"/>
                  </a:rPr>
                  <a:t>From the original 10 indicators, the </a:t>
                </a:r>
                <a:r>
                  <a:rPr lang="en-US" sz="2500" dirty="0" err="1">
                    <a:solidFill>
                      <a:schemeClr val="accent1"/>
                    </a:solidFill>
                    <a:latin typeface="Source Sans Pro" panose="020B0503030403020204" pitchFamily="34" charset="0"/>
                    <a:ea typeface="Source Sans Pro" panose="020B0503030403020204" pitchFamily="34" charset="0"/>
                  </a:rPr>
                  <a:t>SatLCZ</a:t>
                </a:r>
                <a:r>
                  <a:rPr lang="en-US" sz="2500" dirty="0">
                    <a:solidFill>
                      <a:schemeClr val="accent1"/>
                    </a:solidFill>
                    <a:latin typeface="Source Sans Pro" panose="020B0503030403020204" pitchFamily="34" charset="0"/>
                    <a:ea typeface="Source Sans Pro" panose="020B0503030403020204" pitchFamily="34" charset="0"/>
                  </a:rPr>
                  <a:t> method only uses  8 indicators to describe :</a:t>
                </a:r>
              </a:p>
              <a:p>
                <a:pPr marL="800100" lvl="1" indent="-342900" algn="just">
                  <a:buFont typeface="Arial" panose="020B0604020202020204" pitchFamily="34" charset="0"/>
                  <a:buChar char="•"/>
                  <a:defRPr/>
                </a:pPr>
                <a:r>
                  <a:rPr lang="en-US" sz="2500" dirty="0">
                    <a:solidFill>
                      <a:schemeClr val="accent1"/>
                    </a:solidFill>
                    <a:latin typeface="Source Sans Pro" panose="020B0503030403020204" pitchFamily="34" charset="0"/>
                    <a:ea typeface="Source Sans Pro" panose="020B0503030403020204" pitchFamily="34" charset="0"/>
                  </a:rPr>
                  <a:t>the urban morphology </a:t>
                </a:r>
              </a:p>
              <a:p>
                <a:pPr lvl="1" algn="just">
                  <a:defRPr/>
                </a:pPr>
                <a:r>
                  <a:rPr lang="en-US" sz="2500" dirty="0">
                    <a:solidFill>
                      <a:schemeClr val="accent1"/>
                    </a:solidFill>
                    <a:latin typeface="Source Sans Pro" panose="020B0503030403020204" pitchFamily="34" charset="0"/>
                    <a:ea typeface="Source Sans Pro" panose="020B0503030403020204" pitchFamily="34" charset="0"/>
                  </a:rPr>
                  <a:t>     (2 indicators),</a:t>
                </a:r>
              </a:p>
              <a:p>
                <a:pPr marL="800100" lvl="1" indent="-342900" algn="just">
                  <a:buFont typeface="Arial" panose="020B0604020202020204" pitchFamily="34" charset="0"/>
                  <a:buChar char="•"/>
                  <a:defRPr/>
                </a:pPr>
                <a:r>
                  <a:rPr lang="en-US" sz="2500" dirty="0">
                    <a:solidFill>
                      <a:schemeClr val="accent1"/>
                    </a:solidFill>
                    <a:latin typeface="Source Sans Pro" panose="020B0503030403020204" pitchFamily="34" charset="0"/>
                    <a:ea typeface="Source Sans Pro" panose="020B0503030403020204" pitchFamily="34" charset="0"/>
                  </a:rPr>
                  <a:t>the land cover (6 indicators).</a:t>
                </a:r>
              </a:p>
            </p:txBody>
          </p:sp>
        </p:grpSp>
        <p:pic>
          <p:nvPicPr>
            <p:cNvPr id="1367548705" name="Image 1367548704">
              <a:extLst>
                <a:ext uri="{FF2B5EF4-FFF2-40B4-BE49-F238E27FC236}">
                  <a16:creationId xmlns:a16="http://schemas.microsoft.com/office/drawing/2014/main" id="{6C5F8B30-6101-4684-ACCD-312E24F46D43}"/>
                </a:ext>
              </a:extLst>
            </p:cNvPr>
            <p:cNvPicPr>
              <a:picLocks noChangeAspect="1"/>
            </p:cNvPicPr>
            <p:nvPr/>
          </p:nvPicPr>
          <p:blipFill>
            <a:blip r:embed="rId24"/>
            <a:stretch>
              <a:fillRect/>
            </a:stretch>
          </p:blipFill>
          <p:spPr>
            <a:xfrm>
              <a:off x="6843021" y="23827796"/>
              <a:ext cx="9053544" cy="11935414"/>
            </a:xfrm>
            <a:prstGeom prst="rect">
              <a:avLst/>
            </a:prstGeom>
          </p:spPr>
        </p:pic>
      </p:grpSp>
      <p:cxnSp>
        <p:nvCxnSpPr>
          <p:cNvPr id="5" name="Connecteur droit 4">
            <a:extLst>
              <a:ext uri="{FF2B5EF4-FFF2-40B4-BE49-F238E27FC236}">
                <a16:creationId xmlns:a16="http://schemas.microsoft.com/office/drawing/2014/main" id="{DA3592BB-F31A-48B1-88B1-31C0FABD6CEB}"/>
              </a:ext>
            </a:extLst>
          </p:cNvPr>
          <p:cNvCxnSpPr>
            <a:cxnSpLocks/>
          </p:cNvCxnSpPr>
          <p:nvPr/>
        </p:nvCxnSpPr>
        <p:spPr>
          <a:xfrm>
            <a:off x="1125631" y="9566751"/>
            <a:ext cx="30025817" cy="0"/>
          </a:xfrm>
          <a:prstGeom prst="line">
            <a:avLst/>
          </a:prstGeom>
          <a:ln w="28575">
            <a:solidFill>
              <a:srgbClr val="292574"/>
            </a:solidFill>
          </a:ln>
        </p:spPr>
        <p:style>
          <a:lnRef idx="1">
            <a:schemeClr val="accent1"/>
          </a:lnRef>
          <a:fillRef idx="0">
            <a:schemeClr val="accent1"/>
          </a:fillRef>
          <a:effectRef idx="0">
            <a:schemeClr val="accent1"/>
          </a:effectRef>
          <a:fontRef idx="minor">
            <a:schemeClr val="tx1"/>
          </a:fontRef>
        </p:style>
      </p:cxnSp>
      <p:sp>
        <p:nvSpPr>
          <p:cNvPr id="113" name="Sous-titre 2">
            <a:extLst>
              <a:ext uri="{FF2B5EF4-FFF2-40B4-BE49-F238E27FC236}">
                <a16:creationId xmlns:a16="http://schemas.microsoft.com/office/drawing/2014/main" id="{1FA5D95B-1E66-44D2-BF8A-03DC893F3767}"/>
              </a:ext>
            </a:extLst>
          </p:cNvPr>
          <p:cNvSpPr txBox="1"/>
          <p:nvPr/>
        </p:nvSpPr>
        <p:spPr bwMode="auto">
          <a:xfrm>
            <a:off x="23691604" y="6103555"/>
            <a:ext cx="7459844" cy="411973"/>
          </a:xfrm>
          <a:prstGeom prst="rect">
            <a:avLst/>
          </a:prstGeom>
        </p:spPr>
        <p:txBody>
          <a:bodyPr/>
          <a:lstStyle>
            <a:lvl1pPr marL="534581" indent="-534581" algn="l" defTabSz="2138324">
              <a:lnSpc>
                <a:spcPct val="90000"/>
              </a:lnSpc>
              <a:spcBef>
                <a:spcPts val="2339"/>
              </a:spcBef>
              <a:buFont typeface="Arial"/>
              <a:buChar char="•"/>
              <a:defRPr sz="6550">
                <a:solidFill>
                  <a:schemeClr val="tx1"/>
                </a:solidFill>
                <a:latin typeface="+mn-lt"/>
                <a:ea typeface="+mn-ea"/>
                <a:cs typeface="+mn-cs"/>
              </a:defRPr>
            </a:lvl1pPr>
            <a:lvl2pPr marL="1603743" indent="-534581" algn="l" defTabSz="2138324">
              <a:lnSpc>
                <a:spcPct val="90000"/>
              </a:lnSpc>
              <a:spcBef>
                <a:spcPts val="1169"/>
              </a:spcBef>
              <a:buFont typeface="Arial"/>
              <a:buChar char="•"/>
              <a:defRPr sz="5600">
                <a:solidFill>
                  <a:schemeClr val="tx1"/>
                </a:solidFill>
                <a:latin typeface="+mn-lt"/>
                <a:ea typeface="+mn-ea"/>
                <a:cs typeface="+mn-cs"/>
              </a:defRPr>
            </a:lvl2pPr>
            <a:lvl3pPr marL="2672906" indent="-534581" algn="l" defTabSz="2138324">
              <a:lnSpc>
                <a:spcPct val="90000"/>
              </a:lnSpc>
              <a:spcBef>
                <a:spcPts val="1169"/>
              </a:spcBef>
              <a:buFont typeface="Arial"/>
              <a:buChar char="•"/>
              <a:defRPr sz="4700">
                <a:solidFill>
                  <a:schemeClr val="tx1"/>
                </a:solidFill>
                <a:latin typeface="+mn-lt"/>
                <a:ea typeface="+mn-ea"/>
                <a:cs typeface="+mn-cs"/>
              </a:defRPr>
            </a:lvl3pPr>
            <a:lvl4pPr marL="3742068" indent="-534581" algn="l" defTabSz="2138324">
              <a:lnSpc>
                <a:spcPct val="90000"/>
              </a:lnSpc>
              <a:spcBef>
                <a:spcPts val="1169"/>
              </a:spcBef>
              <a:buFont typeface="Arial"/>
              <a:buChar char="•"/>
              <a:defRPr sz="4200">
                <a:solidFill>
                  <a:schemeClr val="tx1"/>
                </a:solidFill>
                <a:latin typeface="+mn-lt"/>
                <a:ea typeface="+mn-ea"/>
                <a:cs typeface="+mn-cs"/>
              </a:defRPr>
            </a:lvl4pPr>
            <a:lvl5pPr marL="4811230" indent="-534581" algn="l" defTabSz="2138324">
              <a:lnSpc>
                <a:spcPct val="90000"/>
              </a:lnSpc>
              <a:spcBef>
                <a:spcPts val="1169"/>
              </a:spcBef>
              <a:buFont typeface="Arial"/>
              <a:buChar char="•"/>
              <a:defRPr sz="4200">
                <a:solidFill>
                  <a:schemeClr val="tx1"/>
                </a:solidFill>
                <a:latin typeface="+mn-lt"/>
                <a:ea typeface="+mn-ea"/>
                <a:cs typeface="+mn-cs"/>
              </a:defRPr>
            </a:lvl5pPr>
            <a:lvl6pPr marL="5880392" indent="-534581" algn="l" defTabSz="2138324">
              <a:lnSpc>
                <a:spcPct val="90000"/>
              </a:lnSpc>
              <a:spcBef>
                <a:spcPts val="1169"/>
              </a:spcBef>
              <a:buFont typeface="Arial"/>
              <a:buChar char="•"/>
              <a:defRPr sz="4200">
                <a:solidFill>
                  <a:schemeClr val="tx1"/>
                </a:solidFill>
                <a:latin typeface="+mn-lt"/>
                <a:ea typeface="+mn-ea"/>
                <a:cs typeface="+mn-cs"/>
              </a:defRPr>
            </a:lvl6pPr>
            <a:lvl7pPr marL="6949554" indent="-534581" algn="l" defTabSz="2138324">
              <a:lnSpc>
                <a:spcPct val="90000"/>
              </a:lnSpc>
              <a:spcBef>
                <a:spcPts val="1169"/>
              </a:spcBef>
              <a:buFont typeface="Arial"/>
              <a:buChar char="•"/>
              <a:defRPr sz="4200">
                <a:solidFill>
                  <a:schemeClr val="tx1"/>
                </a:solidFill>
                <a:latin typeface="+mn-lt"/>
                <a:ea typeface="+mn-ea"/>
                <a:cs typeface="+mn-cs"/>
              </a:defRPr>
            </a:lvl7pPr>
            <a:lvl8pPr marL="8018717" indent="-534581" algn="l" defTabSz="2138324">
              <a:lnSpc>
                <a:spcPct val="90000"/>
              </a:lnSpc>
              <a:spcBef>
                <a:spcPts val="1169"/>
              </a:spcBef>
              <a:buFont typeface="Arial"/>
              <a:buChar char="•"/>
              <a:defRPr sz="4200">
                <a:solidFill>
                  <a:schemeClr val="tx1"/>
                </a:solidFill>
                <a:latin typeface="+mn-lt"/>
                <a:ea typeface="+mn-ea"/>
                <a:cs typeface="+mn-cs"/>
              </a:defRPr>
            </a:lvl8pPr>
            <a:lvl9pPr marL="9087879" indent="-534581" algn="l" defTabSz="2138324">
              <a:lnSpc>
                <a:spcPct val="90000"/>
              </a:lnSpc>
              <a:spcBef>
                <a:spcPts val="1169"/>
              </a:spcBef>
              <a:buFont typeface="Arial"/>
              <a:buChar char="•"/>
              <a:defRPr sz="4200">
                <a:solidFill>
                  <a:schemeClr val="tx1"/>
                </a:solidFill>
                <a:latin typeface="+mn-lt"/>
                <a:ea typeface="+mn-ea"/>
                <a:cs typeface="+mn-cs"/>
              </a:defRPr>
            </a:lvl9pPr>
          </a:lstStyle>
          <a:p>
            <a:pPr marL="0" indent="0" algn="ctr">
              <a:lnSpc>
                <a:spcPct val="100000"/>
              </a:lnSpc>
              <a:buNone/>
              <a:defRPr/>
            </a:pPr>
            <a:r>
              <a:rPr lang="fr-FR" sz="2500" i="1" dirty="0">
                <a:solidFill>
                  <a:schemeClr val="accent1"/>
                </a:solidFill>
                <a:latin typeface="Source Sans Pro Light" panose="020B0403030403020204" pitchFamily="34" charset="0"/>
                <a:ea typeface="Source Sans Pro Light" panose="020B0403030403020204" pitchFamily="34" charset="0"/>
              </a:rPr>
              <a:t>Abstract ID : 164</a:t>
            </a:r>
          </a:p>
        </p:txBody>
      </p:sp>
      <p:sp>
        <p:nvSpPr>
          <p:cNvPr id="114" name="ZoneTexte 113">
            <a:extLst>
              <a:ext uri="{FF2B5EF4-FFF2-40B4-BE49-F238E27FC236}">
                <a16:creationId xmlns:a16="http://schemas.microsoft.com/office/drawing/2014/main" id="{927A2B6E-C6B8-4CE0-8AEA-9E9763CE9076}"/>
              </a:ext>
            </a:extLst>
          </p:cNvPr>
          <p:cNvSpPr txBox="1"/>
          <p:nvPr/>
        </p:nvSpPr>
        <p:spPr bwMode="auto">
          <a:xfrm>
            <a:off x="10236960" y="11672425"/>
            <a:ext cx="5532922" cy="2400657"/>
          </a:xfrm>
          <a:prstGeom prst="rect">
            <a:avLst/>
          </a:prstGeom>
          <a:noFill/>
        </p:spPr>
        <p:txBody>
          <a:bodyPr wrap="square">
            <a:spAutoFit/>
          </a:bodyPr>
          <a:lstStyle/>
          <a:p>
            <a:pPr algn="just">
              <a:defRPr/>
            </a:pPr>
            <a:r>
              <a:rPr lang="en-GB" sz="2500" b="1" dirty="0">
                <a:solidFill>
                  <a:srgbClr val="292574"/>
                </a:solidFill>
                <a:latin typeface="Source Sans Pro" panose="020B0503030403020204" pitchFamily="34" charset="0"/>
                <a:ea typeface="Source Sans Pro" panose="020B0503030403020204" pitchFamily="34" charset="0"/>
              </a:rPr>
              <a:t>Why? </a:t>
            </a:r>
            <a:endParaRPr lang="en-GB" sz="2500" dirty="0">
              <a:solidFill>
                <a:srgbClr val="292574"/>
              </a:solidFill>
              <a:latin typeface="Source Sans Pro" panose="020B0503030403020204" pitchFamily="34" charset="0"/>
              <a:ea typeface="Source Sans Pro" panose="020B0503030403020204" pitchFamily="34" charset="0"/>
            </a:endParaRPr>
          </a:p>
          <a:p>
            <a:pPr algn="just">
              <a:defRPr/>
            </a:pPr>
            <a:r>
              <a:rPr lang="en-GB" sz="2500" dirty="0">
                <a:solidFill>
                  <a:srgbClr val="292574"/>
                </a:solidFill>
                <a:latin typeface="Source Sans Pro" panose="020B0503030403020204" pitchFamily="34" charset="0"/>
                <a:ea typeface="Source Sans Pro" panose="020B0503030403020204" pitchFamily="34" charset="0"/>
              </a:rPr>
              <a:t>- Free UHI diagnosis </a:t>
            </a:r>
            <a:r>
              <a:rPr lang="en-US" sz="2500" dirty="0">
                <a:solidFill>
                  <a:srgbClr val="292574"/>
                </a:solidFill>
                <a:latin typeface="Source Sans Pro" panose="020B0503030403020204" pitchFamily="34" charset="0"/>
                <a:ea typeface="Source Sans Pro" panose="020B0503030403020204" pitchFamily="34" charset="0"/>
              </a:rPr>
              <a:t>for </a:t>
            </a:r>
            <a:r>
              <a:rPr lang="en-GB" sz="2500" dirty="0">
                <a:solidFill>
                  <a:srgbClr val="292574"/>
                </a:solidFill>
                <a:latin typeface="Source Sans Pro" panose="020B0503030403020204" pitchFamily="34" charset="0"/>
                <a:ea typeface="Source Sans Pro" panose="020B0503030403020204" pitchFamily="34" charset="0"/>
              </a:rPr>
              <a:t>: </a:t>
            </a:r>
          </a:p>
          <a:p>
            <a:pPr marL="1257300" lvl="2" indent="-342900" algn="just">
              <a:buFont typeface="Arial" panose="020B0604020202020204" pitchFamily="34" charset="0"/>
              <a:buChar char="•"/>
              <a:defRPr/>
            </a:pPr>
            <a:r>
              <a:rPr lang="en-US" sz="2500" dirty="0">
                <a:solidFill>
                  <a:srgbClr val="292574"/>
                </a:solidFill>
                <a:latin typeface="Source Sans Pro" panose="020B0503030403020204" pitchFamily="34" charset="0"/>
                <a:ea typeface="Source Sans Pro" panose="020B0503030403020204" pitchFamily="34" charset="0"/>
              </a:rPr>
              <a:t>more precise UHI diagnosis,</a:t>
            </a:r>
          </a:p>
          <a:p>
            <a:pPr marL="1257300" lvl="2" indent="-342900" algn="just">
              <a:buFont typeface="Arial" panose="020B0604020202020204" pitchFamily="34" charset="0"/>
              <a:buChar char="•"/>
              <a:defRPr/>
            </a:pPr>
            <a:r>
              <a:rPr lang="en-US" sz="2500" dirty="0">
                <a:solidFill>
                  <a:srgbClr val="292574"/>
                </a:solidFill>
                <a:latin typeface="Source Sans Pro" panose="020B0503030403020204" pitchFamily="34" charset="0"/>
                <a:ea typeface="Source Sans Pro" panose="020B0503030403020204" pitchFamily="34" charset="0"/>
              </a:rPr>
              <a:t>mitigation planning.</a:t>
            </a:r>
            <a:endParaRPr lang="en-GB" sz="2500" dirty="0">
              <a:solidFill>
                <a:srgbClr val="292574"/>
              </a:solidFill>
              <a:latin typeface="Source Sans Pro" panose="020B0503030403020204" pitchFamily="34" charset="0"/>
              <a:ea typeface="Source Sans Pro" panose="020B0503030403020204" pitchFamily="34" charset="0"/>
            </a:endParaRPr>
          </a:p>
          <a:p>
            <a:pPr algn="just">
              <a:defRPr/>
            </a:pPr>
            <a:r>
              <a:rPr lang="en-GB" sz="2500" dirty="0">
                <a:solidFill>
                  <a:srgbClr val="292574"/>
                </a:solidFill>
                <a:latin typeface="Source Sans Pro" panose="020B0503030403020204" pitchFamily="34" charset="0"/>
                <a:ea typeface="Source Sans Pro" panose="020B0503030403020204" pitchFamily="34" charset="0"/>
              </a:rPr>
              <a:t>- Homogenous comparison between mid and major French urban areas.</a:t>
            </a:r>
            <a:endParaRPr lang="en-US" sz="2500" dirty="0">
              <a:solidFill>
                <a:srgbClr val="292574"/>
              </a:solidFill>
              <a:latin typeface="Source Sans Pro" panose="020B0503030403020204" pitchFamily="34" charset="0"/>
              <a:ea typeface="Source Sans Pro" panose="020B0503030403020204" pitchFamily="34" charset="0"/>
            </a:endParaRPr>
          </a:p>
        </p:txBody>
      </p:sp>
      <p:sp>
        <p:nvSpPr>
          <p:cNvPr id="116" name="ZoneTexte 115">
            <a:extLst>
              <a:ext uri="{FF2B5EF4-FFF2-40B4-BE49-F238E27FC236}">
                <a16:creationId xmlns:a16="http://schemas.microsoft.com/office/drawing/2014/main" id="{F198F952-1A6F-4DEA-AA6F-812C7852392D}"/>
              </a:ext>
            </a:extLst>
          </p:cNvPr>
          <p:cNvSpPr txBox="1"/>
          <p:nvPr/>
        </p:nvSpPr>
        <p:spPr bwMode="auto">
          <a:xfrm>
            <a:off x="10268560" y="16101613"/>
            <a:ext cx="5680069" cy="2015936"/>
          </a:xfrm>
          <a:prstGeom prst="rect">
            <a:avLst/>
          </a:prstGeom>
          <a:noFill/>
        </p:spPr>
        <p:txBody>
          <a:bodyPr wrap="square">
            <a:spAutoFit/>
          </a:bodyPr>
          <a:lstStyle/>
          <a:p>
            <a:pPr algn="just">
              <a:defRPr/>
            </a:pPr>
            <a:r>
              <a:rPr lang="en-GB" sz="2500" b="1" dirty="0">
                <a:solidFill>
                  <a:srgbClr val="292574"/>
                </a:solidFill>
                <a:latin typeface="Source Sans Pro" panose="020B0503030403020204" pitchFamily="34" charset="0"/>
                <a:ea typeface="Source Sans Pro" panose="020B0503030403020204" pitchFamily="34" charset="0"/>
              </a:rPr>
              <a:t>How? </a:t>
            </a:r>
            <a:endParaRPr lang="en-GB" sz="2500" dirty="0">
              <a:solidFill>
                <a:srgbClr val="292574"/>
              </a:solidFill>
              <a:latin typeface="Source Sans Pro" panose="020B0503030403020204" pitchFamily="34" charset="0"/>
              <a:ea typeface="Source Sans Pro" panose="020B0503030403020204" pitchFamily="34" charset="0"/>
            </a:endParaRPr>
          </a:p>
          <a:p>
            <a:pPr marL="342900" indent="-342900" algn="just">
              <a:buFontTx/>
              <a:buChar char="-"/>
              <a:defRPr/>
            </a:pPr>
            <a:r>
              <a:rPr lang="en-GB" sz="2500" dirty="0" err="1">
                <a:solidFill>
                  <a:srgbClr val="292574"/>
                </a:solidFill>
                <a:latin typeface="Source Sans Pro" panose="020B0503030403020204" pitchFamily="34" charset="0"/>
                <a:ea typeface="Source Sans Pro" panose="020B0503030403020204" pitchFamily="34" charset="0"/>
              </a:rPr>
              <a:t>SatLCZ</a:t>
            </a:r>
            <a:r>
              <a:rPr lang="en-GB" sz="2500" dirty="0">
                <a:solidFill>
                  <a:srgbClr val="292574"/>
                </a:solidFill>
                <a:latin typeface="Source Sans Pro" panose="020B0503030403020204" pitchFamily="34" charset="0"/>
                <a:ea typeface="Source Sans Pro" panose="020B0503030403020204" pitchFamily="34" charset="0"/>
              </a:rPr>
              <a:t> tool,</a:t>
            </a:r>
          </a:p>
          <a:p>
            <a:pPr marL="342900" indent="-342900" algn="just">
              <a:buFontTx/>
              <a:buChar char="-"/>
              <a:defRPr/>
            </a:pPr>
            <a:r>
              <a:rPr lang="en-GB" sz="2500" dirty="0">
                <a:solidFill>
                  <a:srgbClr val="292574"/>
                </a:solidFill>
                <a:latin typeface="Source Sans Pro" panose="020B0503030403020204" pitchFamily="34" charset="0"/>
                <a:ea typeface="Source Sans Pro" panose="020B0503030403020204" pitchFamily="34" charset="0"/>
              </a:rPr>
              <a:t>SPOT 6/7 national cover of 2022,</a:t>
            </a:r>
          </a:p>
          <a:p>
            <a:pPr marL="342900" indent="-342900" algn="just">
              <a:buFontTx/>
              <a:buChar char="-"/>
              <a:defRPr/>
            </a:pPr>
            <a:r>
              <a:rPr lang="en-GB" sz="2500" dirty="0">
                <a:solidFill>
                  <a:srgbClr val="292574"/>
                </a:solidFill>
                <a:latin typeface="Source Sans Pro" panose="020B0503030403020204" pitchFamily="34" charset="0"/>
                <a:ea typeface="Source Sans Pro" panose="020B0503030403020204" pitchFamily="34" charset="0"/>
              </a:rPr>
              <a:t>83 urban areas (114 cities with ≥ 50,000 inhabitants). </a:t>
            </a:r>
          </a:p>
        </p:txBody>
      </p:sp>
      <p:sp>
        <p:nvSpPr>
          <p:cNvPr id="117" name="ZoneTexte 116">
            <a:extLst>
              <a:ext uri="{FF2B5EF4-FFF2-40B4-BE49-F238E27FC236}">
                <a16:creationId xmlns:a16="http://schemas.microsoft.com/office/drawing/2014/main" id="{6ADD6A1B-280F-4CAB-8B15-838BE514CD91}"/>
              </a:ext>
            </a:extLst>
          </p:cNvPr>
          <p:cNvSpPr txBox="1"/>
          <p:nvPr/>
        </p:nvSpPr>
        <p:spPr bwMode="auto">
          <a:xfrm>
            <a:off x="1125632" y="21842052"/>
            <a:ext cx="9232598" cy="861774"/>
          </a:xfrm>
          <a:prstGeom prst="rect">
            <a:avLst/>
          </a:prstGeom>
          <a:noFill/>
        </p:spPr>
        <p:txBody>
          <a:bodyPr wrap="square">
            <a:spAutoFit/>
          </a:bodyPr>
          <a:lstStyle/>
          <a:p>
            <a:pPr algn="just">
              <a:defRPr/>
            </a:pPr>
            <a:r>
              <a:rPr lang="en-GB" sz="2500" b="1" dirty="0">
                <a:solidFill>
                  <a:srgbClr val="292574"/>
                </a:solidFill>
                <a:latin typeface="Source Sans Pro" panose="020B0503030403020204" pitchFamily="34" charset="0"/>
                <a:ea typeface="Source Sans Pro" panose="020B0503030403020204" pitchFamily="34" charset="0"/>
              </a:rPr>
              <a:t>Funding and time? </a:t>
            </a:r>
            <a:endParaRPr lang="en-GB" sz="2500" dirty="0">
              <a:solidFill>
                <a:srgbClr val="292574"/>
              </a:solidFill>
              <a:latin typeface="Source Sans Pro" panose="020B0503030403020204" pitchFamily="34" charset="0"/>
              <a:ea typeface="Source Sans Pro" panose="020B0503030403020204" pitchFamily="34" charset="0"/>
            </a:endParaRPr>
          </a:p>
          <a:p>
            <a:pPr algn="just">
              <a:defRPr/>
            </a:pPr>
            <a:r>
              <a:rPr lang="en-GB" sz="2500" dirty="0">
                <a:solidFill>
                  <a:srgbClr val="292574"/>
                </a:solidFill>
                <a:latin typeface="Source Sans Pro" panose="020B0503030403020204" pitchFamily="34" charset="0"/>
                <a:ea typeface="Source Sans Pro" panose="020B0503030403020204" pitchFamily="34" charset="0"/>
              </a:rPr>
              <a:t>Funding provided by the French Government for a year project.</a:t>
            </a:r>
          </a:p>
        </p:txBody>
      </p:sp>
      <p:cxnSp>
        <p:nvCxnSpPr>
          <p:cNvPr id="23" name="Connecteur droit 22">
            <a:extLst>
              <a:ext uri="{FF2B5EF4-FFF2-40B4-BE49-F238E27FC236}">
                <a16:creationId xmlns:a16="http://schemas.microsoft.com/office/drawing/2014/main" id="{E700DD83-3533-41FE-8878-3CB1D15036AE}"/>
              </a:ext>
            </a:extLst>
          </p:cNvPr>
          <p:cNvCxnSpPr>
            <a:cxnSpLocks/>
          </p:cNvCxnSpPr>
          <p:nvPr/>
        </p:nvCxnSpPr>
        <p:spPr>
          <a:xfrm flipV="1">
            <a:off x="21890831" y="30772894"/>
            <a:ext cx="2271713" cy="4260056"/>
          </a:xfrm>
          <a:prstGeom prst="line">
            <a:avLst/>
          </a:prstGeom>
          <a:ln w="3175">
            <a:solidFill>
              <a:srgbClr val="C6716C"/>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7A1314CB-2442-4876-BDAA-D50FCF937488}"/>
              </a:ext>
            </a:extLst>
          </p:cNvPr>
          <p:cNvCxnSpPr>
            <a:cxnSpLocks/>
          </p:cNvCxnSpPr>
          <p:nvPr/>
        </p:nvCxnSpPr>
        <p:spPr bwMode="auto">
          <a:xfrm flipV="1">
            <a:off x="21897975" y="34437638"/>
            <a:ext cx="2297906" cy="969169"/>
          </a:xfrm>
          <a:prstGeom prst="line">
            <a:avLst/>
          </a:prstGeom>
          <a:ln w="3175">
            <a:solidFill>
              <a:srgbClr val="C6716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Thème Office">
  <a:themeElements>
    <a:clrScheme name="Personnalisé 1">
      <a:dk1>
        <a:srgbClr val="000000"/>
      </a:dk1>
      <a:lt1>
        <a:srgbClr val="FFFFFF"/>
      </a:lt1>
      <a:dk2>
        <a:srgbClr val="C6BFD8"/>
      </a:dk2>
      <a:lt2>
        <a:srgbClr val="E7E3EF"/>
      </a:lt2>
      <a:accent1>
        <a:srgbClr val="282474"/>
      </a:accent1>
      <a:accent2>
        <a:srgbClr val="EF7757"/>
      </a:accent2>
      <a:accent3>
        <a:srgbClr val="F7D05C"/>
      </a:accent3>
      <a:accent4>
        <a:srgbClr val="96AB5D"/>
      </a:accent4>
      <a:accent5>
        <a:srgbClr val="448D60"/>
      </a:accent5>
      <a:accent6>
        <a:srgbClr val="5971B3"/>
      </a:accent6>
      <a:hlink>
        <a:srgbClr val="282474"/>
      </a:hlink>
      <a:folHlink>
        <a:srgbClr val="EF7757"/>
      </a:folHlink>
    </a:clrScheme>
    <a:fontScheme name="Arial">
      <a:majorFont>
        <a:latin typeface="Arial"/>
        <a:ea typeface="Arial"/>
        <a:cs typeface="Arial"/>
      </a:majorFont>
      <a:minorFont>
        <a:latin typeface="Arial"/>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1209</TotalTime>
  <Words>1103</Words>
  <Application>Microsoft Office PowerPoint</Application>
  <DocSecurity>0</DocSecurity>
  <PresentationFormat>Personnalisé</PresentationFormat>
  <Paragraphs>107</Paragraphs>
  <Slides>1</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vt:i4>
      </vt:variant>
    </vt:vector>
  </HeadingPairs>
  <TitlesOfParts>
    <vt:vector size="10" baseType="lpstr">
      <vt:lpstr>Alegreya Sans Medium</vt:lpstr>
      <vt:lpstr>Arial</vt:lpstr>
      <vt:lpstr>Calibri</vt:lpstr>
      <vt:lpstr>Source Sans Pro</vt:lpstr>
      <vt:lpstr>Source Sans Pro Black</vt:lpstr>
      <vt:lpstr>Source Sans Pro ExtraLight</vt:lpstr>
      <vt:lpstr>Source Sans Pro Light</vt:lpstr>
      <vt:lpstr>Source Sans Pro Semibold</vt:lpstr>
      <vt:lpstr>Thème Office</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Marjorie VIGNAU</dc:creator>
  <cp:keywords/>
  <dc:description/>
  <cp:lastModifiedBy>Mme Teodolina LOPEZ</cp:lastModifiedBy>
  <cp:revision>133</cp:revision>
  <cp:lastPrinted>2024-09-05T07:39:14Z</cp:lastPrinted>
  <dcterms:created xsi:type="dcterms:W3CDTF">2022-04-29T12:28:14Z</dcterms:created>
  <dcterms:modified xsi:type="dcterms:W3CDTF">2024-09-05T08:32:27Z</dcterms:modified>
  <cp:category/>
  <dc:identifier/>
  <cp:contentStatus/>
  <dc:language/>
  <cp:version/>
</cp:coreProperties>
</file>